
<file path=[Content_Types].xml><?xml version="1.0" encoding="utf-8"?>
<Types xmlns="http://schemas.openxmlformats.org/package/2006/content-types">
  <Override PartName="/ppt/slides/slide29.xml" ContentType="application/vnd.openxmlformats-officedocument.presentationml.slide+xml"/>
  <Override PartName="/ppt/slides/slide47.xml" ContentType="application/vnd.openxmlformats-officedocument.presentationml.slide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36.xml" ContentType="application/vnd.openxmlformats-officedocument.presentationml.slide+xml"/>
  <Override PartName="/ppt/slideLayouts/slideLayout6.xml" ContentType="application/vnd.openxmlformats-officedocument.presentationml.slideLayout+xml"/>
  <Override PartName="/ppt/notesSlides/notesSlide38.xml" ContentType="application/vnd.openxmlformats-officedocument.presentationml.notesSlide+xml"/>
  <Override PartName="/ppt/notesSlides/notesSlide49.xml" ContentType="application/vnd.openxmlformats-officedocument.presentationml.notesSlide+xml"/>
  <Override PartName="/ppt/slides/slide25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notesSlides/notesSlide27.xml" ContentType="application/vnd.openxmlformats-officedocument.presentationml.notesSlide+xml"/>
  <Override PartName="/ppt/notesSlides/notesSlide45.xml" ContentType="application/vnd.openxmlformats-officedocument.presentationml.notesSlide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notesSlides/notesSlide16.xml" ContentType="application/vnd.openxmlformats-officedocument.presentationml.notesSlide+xml"/>
  <Override PartName="/ppt/notesSlides/notesSlide34.xml" ContentType="application/vnd.openxmlformats-officedocument.presentationml.notesSlide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notesSlides/notesSlide23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notesSlides/notesSlide19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8.xml" ContentType="application/vnd.openxmlformats-officedocument.presentationml.notesSlid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notesSlides/notesSlide17.xml" ContentType="application/vnd.openxmlformats-officedocument.presentationml.notesSlide+xml"/>
  <Override PartName="/ppt/notesSlides/notesSlide28.xml" ContentType="application/vnd.openxmlformats-officedocument.presentationml.notesSlide+xml"/>
  <Default Extension="emf" ContentType="image/x-emf"/>
  <Override PartName="/ppt/notesSlides/notesSlide37.xml" ContentType="application/vnd.openxmlformats-officedocument.presentationml.notesSlide+xml"/>
  <Override PartName="/ppt/notesSlides/notesSlide46.xml" ContentType="application/vnd.openxmlformats-officedocument.presentationml.notesSlid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notesSlides/notesSlide15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44.xml" ContentType="application/vnd.openxmlformats-officedocument.presentationml.notesSl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42.xml" ContentType="application/vnd.openxmlformats-officedocument.presentationml.notesSlide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notesSlides/notesSlide29.xml" ContentType="application/vnd.openxmlformats-officedocument.presentationml.notesSlide+xml"/>
  <Override PartName="/ppt/notesSlides/notesSlide47.xml" ContentType="application/vnd.openxmlformats-officedocument.presentationml.notesSlid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notesSlides/notesSlide18.xml" ContentType="application/vnd.openxmlformats-officedocument.presentationml.notesSlide+xml"/>
  <Override PartName="/ppt/notesSlides/notesSlide36.xml" ContentType="application/vnd.openxmlformats-officedocument.presentationml.notesSlide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notesSlides/notesSlide25.xml" ContentType="application/vnd.openxmlformats-officedocument.presentationml.notesSlide+xml"/>
  <Override PartName="/ppt/notesSlides/notesSlide43.xml" ContentType="application/vnd.openxmlformats-officedocument.presentationml.notesSlide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notesSlides/notesSlide14.xml" ContentType="application/vnd.openxmlformats-officedocument.presentationml.notesSlide+xml"/>
  <Override PartName="/ppt/notesSlides/notesSlide32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51"/>
  </p:notesMasterIdLst>
  <p:sldIdLst>
    <p:sldId id="258" r:id="rId2"/>
    <p:sldId id="259" r:id="rId3"/>
    <p:sldId id="260" r:id="rId4"/>
    <p:sldId id="261" r:id="rId5"/>
    <p:sldId id="262" r:id="rId6"/>
    <p:sldId id="263" r:id="rId7"/>
    <p:sldId id="264" r:id="rId8"/>
    <p:sldId id="265" r:id="rId9"/>
    <p:sldId id="266" r:id="rId10"/>
    <p:sldId id="267" r:id="rId11"/>
    <p:sldId id="268" r:id="rId12"/>
    <p:sldId id="269" r:id="rId13"/>
    <p:sldId id="270" r:id="rId14"/>
    <p:sldId id="271" r:id="rId15"/>
    <p:sldId id="27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00" r:id="rId44"/>
    <p:sldId id="301" r:id="rId45"/>
    <p:sldId id="302" r:id="rId46"/>
    <p:sldId id="303" r:id="rId47"/>
    <p:sldId id="304" r:id="rId48"/>
    <p:sldId id="305" r:id="rId49"/>
    <p:sldId id="306" r:id="rId50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7C907"/>
    <a:srgbClr val="FFFF66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41" autoAdjust="0"/>
    <p:restoredTop sz="96386" autoAdjust="0"/>
  </p:normalViewPr>
  <p:slideViewPr>
    <p:cSldViewPr snapToGrid="0">
      <p:cViewPr varScale="1">
        <p:scale>
          <a:sx n="112" d="100"/>
          <a:sy n="112" d="100"/>
        </p:scale>
        <p:origin x="-158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992"/>
    </p:cViewPr>
  </p:sorter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8AC748D-77DC-4A9F-845F-572EF2CFAFEF}" type="slidenum">
              <a:rPr lang="en-US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B246305-4E10-425B-9926-1EFADB6CD688}" type="slidenum">
              <a:rPr lang="en-US"/>
              <a:pPr/>
              <a:t>1</a:t>
            </a:fld>
            <a:endParaRPr lang="en-US"/>
          </a:p>
        </p:txBody>
      </p:sp>
      <p:sp>
        <p:nvSpPr>
          <p:cNvPr id="9218" name="Text Box 2"/>
          <p:cNvSpPr txBox="1">
            <a:spLocks noChangeArrowheads="1"/>
          </p:cNvSpPr>
          <p:nvPr/>
        </p:nvSpPr>
        <p:spPr bwMode="auto">
          <a:xfrm>
            <a:off x="1143000" y="685800"/>
            <a:ext cx="4572000" cy="3429000"/>
          </a:xfrm>
          <a:prstGeom prst="rect">
            <a:avLst/>
          </a:prstGeom>
          <a:solidFill>
            <a:srgbClr val="FFFFFF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9219" name="Rectangle 3"/>
          <p:cNvSpPr txBox="1">
            <a:spLocks noGrp="1" noChangeArrowheads="1"/>
          </p:cNvSpPr>
          <p:nvPr>
            <p:ph type="body"/>
          </p:nvPr>
        </p:nvSpPr>
        <p:spPr>
          <a:xfrm>
            <a:off x="685800" y="4343400"/>
            <a:ext cx="5486400" cy="274638"/>
          </a:xfrm>
          <a:ln/>
        </p:spPr>
        <p:txBody>
          <a:bodyPr lIns="90000" tIns="46800" rIns="90000" bIns="46800">
            <a:spAutoFit/>
          </a:bodyPr>
          <a:lstStyle/>
          <a:p>
            <a:pPr defTabSz="457200">
              <a:spcBef>
                <a:spcPts val="450"/>
              </a:spcBef>
              <a:buClr>
                <a:srgbClr val="333399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endParaRPr lang="sr-Latn-CS" b="1">
              <a:solidFill>
                <a:srgbClr val="333399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E48229-996F-4CA7-93B3-26EC5B1B300B}" type="slidenum">
              <a:rPr lang="en-US"/>
              <a:pPr/>
              <a:t>10</a:t>
            </a:fld>
            <a:endParaRPr lang="en-US"/>
          </a:p>
        </p:txBody>
      </p:sp>
      <p:sp>
        <p:nvSpPr>
          <p:cNvPr id="11161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6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F53847C-2317-4047-A867-974446A23345}" type="slidenum">
              <a:rPr lang="en-US"/>
              <a:pPr/>
              <a:t>11</a:t>
            </a:fld>
            <a:endParaRPr lang="en-US"/>
          </a:p>
        </p:txBody>
      </p:sp>
      <p:sp>
        <p:nvSpPr>
          <p:cNvPr id="11182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82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008EC8-EBA7-4087-A96D-4A8CB8B9D1B9}" type="slidenum">
              <a:rPr lang="en-US"/>
              <a:pPr/>
              <a:t>12</a:t>
            </a:fld>
            <a:endParaRPr lang="en-US"/>
          </a:p>
        </p:txBody>
      </p:sp>
      <p:sp>
        <p:nvSpPr>
          <p:cNvPr id="11202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02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C5E137-296C-44CC-976F-0E9CA189A469}" type="slidenum">
              <a:rPr lang="en-US"/>
              <a:pPr/>
              <a:t>13</a:t>
            </a:fld>
            <a:endParaRPr lang="en-US"/>
          </a:p>
        </p:txBody>
      </p:sp>
      <p:sp>
        <p:nvSpPr>
          <p:cNvPr id="130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0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AC5E137-296C-44CC-976F-0E9CA189A469}" type="slidenum">
              <a:rPr lang="en-US"/>
              <a:pPr/>
              <a:t>14</a:t>
            </a:fld>
            <a:endParaRPr lang="en-US"/>
          </a:p>
        </p:txBody>
      </p:sp>
      <p:sp>
        <p:nvSpPr>
          <p:cNvPr id="13004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004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E548645-B719-49E8-9590-CDE8A690FD9F}" type="slidenum">
              <a:rPr lang="en-US"/>
              <a:pPr/>
              <a:t>15</a:t>
            </a:fld>
            <a:endParaRPr lang="en-US"/>
          </a:p>
        </p:txBody>
      </p:sp>
      <p:sp>
        <p:nvSpPr>
          <p:cNvPr id="112230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23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1841F1-73A2-4380-8D82-49D1E67697CE}" type="slidenum">
              <a:rPr lang="en-US"/>
              <a:pPr/>
              <a:t>16</a:t>
            </a:fld>
            <a:endParaRPr lang="en-US"/>
          </a:p>
        </p:txBody>
      </p:sp>
      <p:sp>
        <p:nvSpPr>
          <p:cNvPr id="1124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4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E1841F1-73A2-4380-8D82-49D1E67697CE}" type="slidenum">
              <a:rPr lang="en-US"/>
              <a:pPr/>
              <a:t>17</a:t>
            </a:fld>
            <a:endParaRPr lang="en-US"/>
          </a:p>
        </p:txBody>
      </p:sp>
      <p:sp>
        <p:nvSpPr>
          <p:cNvPr id="11243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43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3B954DD-74A1-48C0-A9AC-2D4DAD1A922D}" type="slidenum">
              <a:rPr lang="en-US"/>
              <a:pPr/>
              <a:t>18</a:t>
            </a:fld>
            <a:endParaRPr lang="en-US"/>
          </a:p>
        </p:txBody>
      </p:sp>
      <p:sp>
        <p:nvSpPr>
          <p:cNvPr id="11264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64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B074973-8C6E-48BE-98C2-A03104B60DE3}" type="slidenum">
              <a:rPr lang="en-US"/>
              <a:pPr/>
              <a:t>19</a:t>
            </a:fld>
            <a:endParaRPr lang="en-US"/>
          </a:p>
        </p:txBody>
      </p:sp>
      <p:sp>
        <p:nvSpPr>
          <p:cNvPr id="11284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284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95D16ED-F732-4FE5-A40A-E0BEB2E5A8DD}" type="slidenum">
              <a:rPr lang="en-US"/>
              <a:pPr/>
              <a:t>2</a:t>
            </a:fld>
            <a:endParaRPr lang="en-US"/>
          </a:p>
        </p:txBody>
      </p:sp>
      <p:sp>
        <p:nvSpPr>
          <p:cNvPr id="10997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0997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35F6BDA-945F-4F30-A65F-7D2A7C971ECB}" type="slidenum">
              <a:rPr lang="en-US"/>
              <a:pPr/>
              <a:t>20</a:t>
            </a:fld>
            <a:endParaRPr lang="en-US"/>
          </a:p>
        </p:txBody>
      </p:sp>
      <p:sp>
        <p:nvSpPr>
          <p:cNvPr id="11304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304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2F463D6-DF73-483B-AEBD-0B862CAB9841}" type="slidenum">
              <a:rPr lang="en-US"/>
              <a:pPr/>
              <a:t>21</a:t>
            </a:fld>
            <a:endParaRPr lang="en-US"/>
          </a:p>
        </p:txBody>
      </p:sp>
      <p:sp>
        <p:nvSpPr>
          <p:cNvPr id="11325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325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B27B1B1-71FA-48CB-9306-2062D493E7FA}" type="slidenum">
              <a:rPr lang="en-US"/>
              <a:pPr/>
              <a:t>22</a:t>
            </a:fld>
            <a:endParaRPr lang="en-US"/>
          </a:p>
        </p:txBody>
      </p:sp>
      <p:sp>
        <p:nvSpPr>
          <p:cNvPr id="11345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345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DAD9DBBA-471F-4BC8-BF73-0493A1A280DD}" type="slidenum">
              <a:rPr lang="en-US"/>
              <a:pPr/>
              <a:t>23</a:t>
            </a:fld>
            <a:endParaRPr lang="en-US"/>
          </a:p>
        </p:txBody>
      </p:sp>
      <p:sp>
        <p:nvSpPr>
          <p:cNvPr id="11366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366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C65684-47C9-4904-91C6-9D4F85D7FCD3}" type="slidenum">
              <a:rPr lang="en-US"/>
              <a:pPr/>
              <a:t>24</a:t>
            </a:fld>
            <a:endParaRPr lang="en-US"/>
          </a:p>
        </p:txBody>
      </p:sp>
      <p:sp>
        <p:nvSpPr>
          <p:cNvPr id="11386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386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5C85BD8-AC50-4FF4-8C57-44326D050DF3}" type="slidenum">
              <a:rPr lang="en-US"/>
              <a:pPr/>
              <a:t>25</a:t>
            </a:fld>
            <a:endParaRPr lang="en-US"/>
          </a:p>
        </p:txBody>
      </p:sp>
      <p:sp>
        <p:nvSpPr>
          <p:cNvPr id="114073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07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2947F7C-E53C-4FDA-AD35-5948B9F472A8}" type="slidenum">
              <a:rPr lang="en-US"/>
              <a:pPr/>
              <a:t>26</a:t>
            </a:fld>
            <a:endParaRPr lang="en-US"/>
          </a:p>
        </p:txBody>
      </p:sp>
      <p:sp>
        <p:nvSpPr>
          <p:cNvPr id="114278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2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2CED6800-EE3F-46D5-A16D-62906E221ECB}" type="slidenum">
              <a:rPr lang="en-US"/>
              <a:pPr/>
              <a:t>27</a:t>
            </a:fld>
            <a:endParaRPr lang="en-US"/>
          </a:p>
        </p:txBody>
      </p:sp>
      <p:sp>
        <p:nvSpPr>
          <p:cNvPr id="114483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48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E49FB268-651D-43EB-AE65-FDDDF85E486C}" type="slidenum">
              <a:rPr lang="en-US"/>
              <a:pPr/>
              <a:t>28</a:t>
            </a:fld>
            <a:endParaRPr lang="en-US"/>
          </a:p>
        </p:txBody>
      </p:sp>
      <p:sp>
        <p:nvSpPr>
          <p:cNvPr id="13025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30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D0A9AAF-C9C2-464C-9642-ED5C6290D232}" type="slidenum">
              <a:rPr lang="en-US"/>
              <a:pPr/>
              <a:t>29</a:t>
            </a:fld>
            <a:endParaRPr lang="en-US"/>
          </a:p>
        </p:txBody>
      </p:sp>
      <p:sp>
        <p:nvSpPr>
          <p:cNvPr id="114893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89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C047A8-90D9-42ED-B490-E1BAE6913C8D}" type="slidenum">
              <a:rPr lang="en-US"/>
              <a:pPr/>
              <a:t>3</a:t>
            </a:fld>
            <a:endParaRPr lang="en-US"/>
          </a:p>
        </p:txBody>
      </p:sp>
      <p:sp>
        <p:nvSpPr>
          <p:cNvPr id="11018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018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33DA9F5-8E4E-4CF8-B31A-B85B35C852C2}" type="slidenum">
              <a:rPr lang="en-US"/>
              <a:pPr/>
              <a:t>30</a:t>
            </a:fld>
            <a:endParaRPr lang="en-US"/>
          </a:p>
        </p:txBody>
      </p:sp>
      <p:sp>
        <p:nvSpPr>
          <p:cNvPr id="114688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4688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C3CE47-B12F-40F5-B707-54217263C529}" type="slidenum">
              <a:rPr lang="en-US"/>
              <a:pPr/>
              <a:t>31</a:t>
            </a:fld>
            <a:endParaRPr lang="en-US"/>
          </a:p>
        </p:txBody>
      </p:sp>
      <p:sp>
        <p:nvSpPr>
          <p:cNvPr id="115097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09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78A5675-3FE0-491C-B105-E90824CD2A5E}" type="slidenum">
              <a:rPr lang="en-US"/>
              <a:pPr/>
              <a:t>32</a:t>
            </a:fld>
            <a:endParaRPr lang="en-US"/>
          </a:p>
        </p:txBody>
      </p:sp>
      <p:sp>
        <p:nvSpPr>
          <p:cNvPr id="115302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30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7D6D9DD-0159-408E-8476-CB7CBA456C75}" type="slidenum">
              <a:rPr lang="en-US"/>
              <a:pPr/>
              <a:t>33</a:t>
            </a:fld>
            <a:endParaRPr lang="en-US"/>
          </a:p>
        </p:txBody>
      </p:sp>
      <p:sp>
        <p:nvSpPr>
          <p:cNvPr id="11550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50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93F23DE-C086-4F15-9747-CFCF13D40BE0}" type="slidenum">
              <a:rPr lang="en-US"/>
              <a:pPr/>
              <a:t>34</a:t>
            </a:fld>
            <a:endParaRPr lang="en-US"/>
          </a:p>
        </p:txBody>
      </p:sp>
      <p:sp>
        <p:nvSpPr>
          <p:cNvPr id="11571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71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078689D6-2443-4005-AF7E-72269C358A5D}" type="slidenum">
              <a:rPr lang="en-US"/>
              <a:pPr/>
              <a:t>35</a:t>
            </a:fld>
            <a:endParaRPr lang="en-US"/>
          </a:p>
        </p:txBody>
      </p:sp>
      <p:sp>
        <p:nvSpPr>
          <p:cNvPr id="1159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591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C0A8B00-066F-4D45-81F7-99B0BEFAF525}" type="slidenum">
              <a:rPr lang="en-US"/>
              <a:pPr/>
              <a:t>36</a:t>
            </a:fld>
            <a:endParaRPr lang="en-US"/>
          </a:p>
        </p:txBody>
      </p:sp>
      <p:sp>
        <p:nvSpPr>
          <p:cNvPr id="11612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12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11E60025-AD92-4B81-B270-42B71BA4B2B6}" type="slidenum">
              <a:rPr lang="en-US"/>
              <a:pPr/>
              <a:t>37</a:t>
            </a:fld>
            <a:endParaRPr lang="en-US"/>
          </a:p>
        </p:txBody>
      </p:sp>
      <p:sp>
        <p:nvSpPr>
          <p:cNvPr id="11632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3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DD48AB5-168C-49C1-809D-66BEBDB18210}" type="slidenum">
              <a:rPr lang="en-US"/>
              <a:pPr/>
              <a:t>38</a:t>
            </a:fld>
            <a:endParaRPr lang="en-US"/>
          </a:p>
        </p:txBody>
      </p:sp>
      <p:sp>
        <p:nvSpPr>
          <p:cNvPr id="11653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53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6A99E43-3FA1-41A0-A12F-CA4A9827C64B}" type="slidenum">
              <a:rPr lang="en-US"/>
              <a:pPr/>
              <a:t>39</a:t>
            </a:fld>
            <a:endParaRPr lang="en-US"/>
          </a:p>
        </p:txBody>
      </p:sp>
      <p:sp>
        <p:nvSpPr>
          <p:cNvPr id="11673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73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5B2B80D2-166E-4038-BB5B-FD21E39477BA}" type="slidenum">
              <a:rPr lang="en-US"/>
              <a:pPr/>
              <a:t>4</a:t>
            </a:fld>
            <a:endParaRPr lang="en-US"/>
          </a:p>
        </p:txBody>
      </p:sp>
      <p:sp>
        <p:nvSpPr>
          <p:cNvPr id="110387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03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459E69E-977B-40F9-88DA-26E5363B81B0}" type="slidenum">
              <a:rPr lang="en-US"/>
              <a:pPr/>
              <a:t>40</a:t>
            </a:fld>
            <a:endParaRPr lang="en-US"/>
          </a:p>
        </p:txBody>
      </p:sp>
      <p:sp>
        <p:nvSpPr>
          <p:cNvPr id="116941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6941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95558032-773B-426E-BEE6-FF1339393103}" type="slidenum">
              <a:rPr lang="en-US"/>
              <a:pPr/>
              <a:t>41</a:t>
            </a:fld>
            <a:endParaRPr lang="en-US"/>
          </a:p>
        </p:txBody>
      </p:sp>
      <p:sp>
        <p:nvSpPr>
          <p:cNvPr id="117145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71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7711182-F39F-4BB9-BEE7-FB968E8313A6}" type="slidenum">
              <a:rPr lang="en-US"/>
              <a:pPr/>
              <a:t>42</a:t>
            </a:fld>
            <a:endParaRPr lang="en-US"/>
          </a:p>
        </p:txBody>
      </p:sp>
      <p:sp>
        <p:nvSpPr>
          <p:cNvPr id="117555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75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AD4027E-5DCD-4C0B-9492-21A3CE1797CA}" type="slidenum">
              <a:rPr lang="en-US"/>
              <a:pPr/>
              <a:t>43</a:t>
            </a:fld>
            <a:endParaRPr lang="en-US"/>
          </a:p>
        </p:txBody>
      </p:sp>
      <p:sp>
        <p:nvSpPr>
          <p:cNvPr id="117760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77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3BD6A305-1FA2-44FB-87AA-645A99252EFA}" type="slidenum">
              <a:rPr lang="en-US"/>
              <a:pPr/>
              <a:t>44</a:t>
            </a:fld>
            <a:endParaRPr lang="en-US"/>
          </a:p>
        </p:txBody>
      </p:sp>
      <p:sp>
        <p:nvSpPr>
          <p:cNvPr id="117965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796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382A807-CD71-4558-930C-FD77C0F111A8}" type="slidenum">
              <a:rPr lang="en-US"/>
              <a:pPr/>
              <a:t>45</a:t>
            </a:fld>
            <a:endParaRPr lang="en-US"/>
          </a:p>
        </p:txBody>
      </p:sp>
      <p:sp>
        <p:nvSpPr>
          <p:cNvPr id="118169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1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B2ED81D4-D5D7-4545-B6E0-286D5D6A1C2E}" type="slidenum">
              <a:rPr lang="en-US"/>
              <a:pPr/>
              <a:t>46</a:t>
            </a:fld>
            <a:endParaRPr lang="en-US"/>
          </a:p>
        </p:txBody>
      </p:sp>
      <p:sp>
        <p:nvSpPr>
          <p:cNvPr id="11837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3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BB5B849-4369-46BA-A4FA-99BDC4DF6BBF}" type="slidenum">
              <a:rPr lang="en-US"/>
              <a:pPr/>
              <a:t>47</a:t>
            </a:fld>
            <a:endParaRPr lang="en-US"/>
          </a:p>
        </p:txBody>
      </p:sp>
      <p:sp>
        <p:nvSpPr>
          <p:cNvPr id="118579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5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3F42B21-2D5C-4077-B195-3F4CE25B6F52}" type="slidenum">
              <a:rPr lang="en-US"/>
              <a:pPr/>
              <a:t>48</a:t>
            </a:fld>
            <a:endParaRPr lang="en-US"/>
          </a:p>
        </p:txBody>
      </p:sp>
      <p:sp>
        <p:nvSpPr>
          <p:cNvPr id="118784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7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F862CA9B-EF7D-4383-8DE0-F40DD18F463E}" type="slidenum">
              <a:rPr lang="en-US"/>
              <a:pPr/>
              <a:t>49</a:t>
            </a:fld>
            <a:endParaRPr lang="en-US"/>
          </a:p>
        </p:txBody>
      </p:sp>
      <p:sp>
        <p:nvSpPr>
          <p:cNvPr id="118989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898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A3567AB8-E6EE-4F4B-A074-61FC5E61CE78}" type="slidenum">
              <a:rPr lang="en-US"/>
              <a:pPr/>
              <a:t>5</a:t>
            </a:fld>
            <a:endParaRPr lang="en-US"/>
          </a:p>
        </p:txBody>
      </p:sp>
      <p:sp>
        <p:nvSpPr>
          <p:cNvPr id="110592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059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8DD1E662-7AE2-42B0-BB7D-C2DC3AF39B5B}" type="slidenum">
              <a:rPr lang="en-US"/>
              <a:pPr/>
              <a:t>6</a:t>
            </a:fld>
            <a:endParaRPr lang="en-US"/>
          </a:p>
        </p:txBody>
      </p:sp>
      <p:sp>
        <p:nvSpPr>
          <p:cNvPr id="11079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079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66136DFE-7DDF-4E0A-BB5C-AE16A6C2A5A4}" type="slidenum">
              <a:rPr lang="en-US"/>
              <a:pPr/>
              <a:t>7</a:t>
            </a:fld>
            <a:endParaRPr lang="en-US"/>
          </a:p>
        </p:txBody>
      </p:sp>
      <p:sp>
        <p:nvSpPr>
          <p:cNvPr id="1110018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00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C8E2678E-1538-4380-B7AC-C3E288BB0BB0}" type="slidenum">
              <a:rPr lang="en-US"/>
              <a:pPr/>
              <a:t>8</a:t>
            </a:fld>
            <a:endParaRPr lang="en-US"/>
          </a:p>
        </p:txBody>
      </p:sp>
      <p:sp>
        <p:nvSpPr>
          <p:cNvPr id="111206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2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4CE64012-DBBF-46EA-A6B2-F74C48E6EA5B}" type="slidenum">
              <a:rPr lang="en-US"/>
              <a:pPr/>
              <a:t>9</a:t>
            </a:fld>
            <a:endParaRPr lang="en-US"/>
          </a:p>
        </p:txBody>
      </p:sp>
      <p:sp>
        <p:nvSpPr>
          <p:cNvPr id="1114114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114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228600" indent="-228600"/>
            <a:r>
              <a:rPr lang="hr-HR"/>
              <a:t>Internet je najveća postojeća grupa međusobno povezanih računara. To je enormno velika globalna računarska mreža sačinjena od preko hiljadu manjih mreža od kojih svaka koristi TCP/IP protokol za međusobno komuniciranje, a svi dele istu šemu adresiranja. Sa Interneta se mogu preuzimati podaci tekstovi, slike, zvukovi, animacije, programi, razmenjivati različite vrste informacija, ali obavljati i direktni telefonski razgovori i video konverzacija.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5370ED-8400-4218-B648-81C70AA5765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FE500F-7833-4513-B49F-75100281AAE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1463" y="122238"/>
            <a:ext cx="2065337" cy="61087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25450" y="122238"/>
            <a:ext cx="6043613" cy="61087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E1456C1-0F91-4AC1-B039-7D49A6B37F1A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5450" y="122238"/>
            <a:ext cx="826135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0" y="6424613"/>
            <a:ext cx="3821113" cy="32385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505575"/>
            <a:ext cx="2895600" cy="352425"/>
          </a:xfrm>
        </p:spPr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80188" y="6505575"/>
            <a:ext cx="2133600" cy="352425"/>
          </a:xfrm>
        </p:spPr>
        <p:txBody>
          <a:bodyPr/>
          <a:lstStyle>
            <a:lvl1pPr>
              <a:defRPr/>
            </a:lvl1pPr>
          </a:lstStyle>
          <a:p>
            <a:fld id="{F0A8E827-7465-45BA-B82C-15410A63B7A0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027469-BE6C-413D-947D-37478290BC1F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618C28F-430B-4431-84CC-3E2EE5F742AB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504950"/>
            <a:ext cx="4038600" cy="47259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E42C6D9-3A6C-4CD3-B970-65FCF8DFE8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E13BBC-7B92-4AD0-971A-A19D9A5636F6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44C7207-EC1B-41C8-8D11-DCAD2977D0C1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DA21BC7-544E-42E7-A9C5-C9E6B15D791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CB28598-4DF7-4FA5-AAB2-B3C84A8C1605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009439B-B239-446C-965D-807B2D166E72}" type="slidenum">
              <a:rPr lang="en-US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6454775"/>
            <a:ext cx="9144000" cy="403225"/>
          </a:xfrm>
          <a:prstGeom prst="rect">
            <a:avLst/>
          </a:prstGeom>
          <a:solidFill>
            <a:srgbClr val="C0C0C0"/>
          </a:solidFill>
          <a:ln w="9525">
            <a:noFill/>
            <a:round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25450" y="122238"/>
            <a:ext cx="826135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4950"/>
            <a:ext cx="8229600" cy="472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424613"/>
            <a:ext cx="3821113" cy="323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cs typeface="Arial" charset="0"/>
              </a:defRPr>
            </a:lvl1pPr>
          </a:lstStyle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505575"/>
            <a:ext cx="2895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200"/>
            </a:lvl1pPr>
          </a:lstStyle>
          <a:p>
            <a:r>
              <a:rPr lang="sr-Cyrl-RS" smtClean="0"/>
              <a:t>Базичне вештине у информатици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80188" y="6505575"/>
            <a:ext cx="2133600" cy="35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D27859AD-5FA5-4E9A-A62C-2873F9EBE838}" type="slidenum">
              <a:rPr lang="en-US"/>
              <a:pPr/>
              <a:t>‹#›</a:t>
            </a:fld>
            <a:endParaRPr lang="en-US"/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23863" y="1268413"/>
            <a:ext cx="8218487" cy="0"/>
          </a:xfrm>
          <a:prstGeom prst="line">
            <a:avLst/>
          </a:prstGeom>
          <a:noFill/>
          <a:ln w="38100">
            <a:solidFill>
              <a:srgbClr val="C0C0C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1033" name="Line 9"/>
          <p:cNvSpPr>
            <a:spLocks noChangeShapeType="1"/>
          </p:cNvSpPr>
          <p:nvPr/>
        </p:nvSpPr>
        <p:spPr bwMode="auto">
          <a:xfrm>
            <a:off x="423863" y="1312863"/>
            <a:ext cx="4186237" cy="0"/>
          </a:xfrm>
          <a:prstGeom prst="line">
            <a:avLst/>
          </a:prstGeom>
          <a:noFill/>
          <a:ln w="38100">
            <a:solidFill>
              <a:srgbClr val="FFFF99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/>
  <p:txStyles>
    <p:titleStyle>
      <a:lvl1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 b="1">
          <a:solidFill>
            <a:srgbClr val="000066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copus.com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en.wikipedia.org/wiki/Elsevier" TargetMode="External"/><Relationship Id="rId4" Type="http://schemas.openxmlformats.org/officeDocument/2006/relationships/hyperlink" Target="http://www.embase.com/" TargetMode="Externa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ubmed.gov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pubmed.gov/" TargetMode="Externa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bi.nlm.nih.gov/bookshelf/br.fcgi?book=helppubmed&amp;part=pubmedhelp" TargetMode="External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ncbi.nlm.nih.gov/sites/pubmedutils/clinical" TargetMode="External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fn.org/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://www.nlm.nih.gov/medlineplus" TargetMode="External"/><Relationship Id="rId3" Type="http://schemas.openxmlformats.org/officeDocument/2006/relationships/hyperlink" Target="http://www.pubmed.gov/" TargetMode="External"/><Relationship Id="rId7" Type="http://schemas.openxmlformats.org/officeDocument/2006/relationships/hyperlink" Target="http://dirline.nlm.nih.gov/" TargetMode="Externa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locatorplus.gov/" TargetMode="External"/><Relationship Id="rId5" Type="http://schemas.openxmlformats.org/officeDocument/2006/relationships/hyperlink" Target="http://www.ncbi.nlm.nih.gov/entrez/query.fcgi" TargetMode="External"/><Relationship Id="rId4" Type="http://schemas.openxmlformats.org/officeDocument/2006/relationships/hyperlink" Target="http://gateway.nlm.nih.gov/gw/Cmd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ok.mimas.ac.uk/" TargetMode="External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isinet.com/cgi-bin/jrnlst/jloptions.cgi?PC=J" TargetMode="External"/><Relationship Id="rId4" Type="http://schemas.openxmlformats.org/officeDocument/2006/relationships/hyperlink" Target="http://www.isinet.com/cgi-bin/jrnlst/jloptions.cgi?PC=D" TargetMode="Externa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gateway.ovid.com/autologin.html" TargetMode="Externa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clinicalevidence.com/" TargetMode="External"/><Relationship Id="rId4" Type="http://schemas.openxmlformats.org/officeDocument/2006/relationships/hyperlink" Target="http://ebm.bmjjournals.com/" TargetMode="Externa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ripdatabase.com/" TargetMode="External"/><Relationship Id="rId3" Type="http://schemas.openxmlformats.org/officeDocument/2006/relationships/hyperlink" Target="http://www.medicine.ox.ac.uk/bandolier/" TargetMode="External"/><Relationship Id="rId7" Type="http://schemas.openxmlformats.org/officeDocument/2006/relationships/hyperlink" Target="http://www.eboncall.org/" TargetMode="External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crd.york.ac.uk/crdweb" TargetMode="External"/><Relationship Id="rId5" Type="http://schemas.openxmlformats.org/officeDocument/2006/relationships/hyperlink" Target="http://sumsearch.uthscsa.edu/" TargetMode="External"/><Relationship Id="rId10" Type="http://schemas.openxmlformats.org/officeDocument/2006/relationships/hyperlink" Target="http://www.ahrq.gov/" TargetMode="External"/><Relationship Id="rId4" Type="http://schemas.openxmlformats.org/officeDocument/2006/relationships/hyperlink" Target="http://www.ncbi.nlm.nih.gov/entrez/query/static/clinical.html" TargetMode="External"/><Relationship Id="rId9" Type="http://schemas.openxmlformats.org/officeDocument/2006/relationships/hyperlink" Target="http://www.guideline.gov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0" y="2054225"/>
            <a:ext cx="9144000" cy="1752600"/>
          </a:xfrm>
          <a:ln/>
        </p:spPr>
        <p:txBody>
          <a:bodyPr lIns="90000" tIns="46800" rIns="90000" bIns="46800"/>
          <a:lstStyle/>
          <a:p>
            <a:pPr defTabSz="457200">
              <a:buClr>
                <a:srgbClr val="000066"/>
              </a:buCl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en-US"/>
              <a:t>      </a:t>
            </a:r>
            <a:r>
              <a:rPr lang="sr-Latn-CS" sz="3800"/>
              <a:t>МЕДИЦИНСКЕ БАЗЕ ПОДАТАКА</a:t>
            </a:r>
            <a:endParaRPr lang="en-US" sz="3800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subTitle" idx="4294967295"/>
          </p:nvPr>
        </p:nvSpPr>
        <p:spPr bwMode="auto">
          <a:xfrm>
            <a:off x="838200" y="3886200"/>
            <a:ext cx="7720013" cy="1376916"/>
          </a:xfrm>
          <a:prstGeom prst="rect">
            <a:avLst/>
          </a:prstGeom>
          <a:noFill/>
          <a:ln/>
        </p:spPr>
        <p:txBody>
          <a:bodyPr lIns="90000" tIns="46800" rIns="90000" bIns="46800">
            <a:spAutoFit/>
          </a:bodyPr>
          <a:lstStyle/>
          <a:p>
            <a:pPr marL="0" indent="0" defTabSz="457200">
              <a:spcBef>
                <a:spcPts val="400"/>
              </a:spcBef>
              <a:buClr>
                <a:srgbClr val="333399"/>
              </a:buClr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Назив предмета:</a:t>
            </a:r>
            <a:r>
              <a:rPr lang="sr-Latn-CS" sz="1400" b="1"/>
              <a:t>  	</a:t>
            </a:r>
            <a:r>
              <a:rPr lang="sr-Cyrl-CS" sz="1400" b="1" smtClean="0"/>
              <a:t>БАЗИЧНЕ ВЕШТИНЕ У ИНФОРМАТИЦИ</a:t>
            </a:r>
            <a:endParaRPr lang="en-US" sz="1400" smtClean="0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 smtClean="0"/>
              <a:t>Предавање </a:t>
            </a:r>
            <a:r>
              <a:rPr lang="sr-Latn-CS" sz="1400"/>
              <a:t>бр. 14</a:t>
            </a:r>
            <a:r>
              <a:rPr lang="sr-Latn-CS" sz="1400" b="1"/>
              <a:t> 	</a:t>
            </a:r>
            <a:r>
              <a:rPr lang="sr-Cyrl-CS" sz="1400" b="1"/>
              <a:t>Час</a:t>
            </a:r>
            <a:r>
              <a:rPr lang="sr-Latn-CS" sz="1400" b="1"/>
              <a:t>: 0</a:t>
            </a:r>
            <a:r>
              <a:rPr lang="sr-Cyrl-CS" sz="1400" b="1"/>
              <a:t>1 и 02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Наставна јединица: 	</a:t>
            </a:r>
            <a:r>
              <a:rPr lang="ru-RU" sz="1400" b="1"/>
              <a:t>Медицинске базе података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Latn-CS" sz="1400"/>
              <a:t>Тематске јединице: 	</a:t>
            </a:r>
            <a:r>
              <a:rPr lang="ru-RU" sz="1400" b="1"/>
              <a:t>Преглед база података. PubMed.</a:t>
            </a:r>
            <a:endParaRPr lang="sr-Latn-CS" sz="1400" b="1"/>
          </a:p>
          <a:p>
            <a:pPr marL="0" indent="0" defTabSz="457200">
              <a:spcBef>
                <a:spcPts val="400"/>
              </a:spcBef>
              <a:buClr>
                <a:srgbClr val="333399"/>
              </a:buClr>
              <a:buFontTx/>
              <a:buNone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</a:pPr>
            <a:r>
              <a:rPr lang="sr-Cyrl-CS" sz="1400"/>
              <a:t>Припремио</a:t>
            </a:r>
            <a:r>
              <a:rPr lang="sr-Latn-CS" sz="1400"/>
              <a:t>: 	</a:t>
            </a:r>
            <a:r>
              <a:rPr lang="sr-Cyrl-CS" sz="1400" b="1" i="1"/>
              <a:t>Проф.</a:t>
            </a:r>
            <a:r>
              <a:rPr lang="sr-Latn-CS" sz="1400" b="1" i="1"/>
              <a:t> др Небојша Здравковић</a:t>
            </a:r>
            <a:endParaRPr lang="en-US" sz="1400" b="1" i="1"/>
          </a:p>
        </p:txBody>
      </p:sp>
      <p:sp>
        <p:nvSpPr>
          <p:cNvPr id="8196" name="Line 4"/>
          <p:cNvSpPr>
            <a:spLocks noChangeShapeType="1"/>
          </p:cNvSpPr>
          <p:nvPr/>
        </p:nvSpPr>
        <p:spPr bwMode="auto">
          <a:xfrm>
            <a:off x="949325" y="3287713"/>
            <a:ext cx="7669742" cy="22754"/>
          </a:xfrm>
          <a:prstGeom prst="line">
            <a:avLst/>
          </a:prstGeom>
          <a:noFill/>
          <a:ln w="38227">
            <a:solidFill>
              <a:srgbClr val="FEEFB8"/>
            </a:solidFill>
            <a:miter lim="800000"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197" name="Rectangle 5"/>
          <p:cNvSpPr>
            <a:spLocks noChangeArrowheads="1"/>
          </p:cNvSpPr>
          <p:nvPr/>
        </p:nvSpPr>
        <p:spPr bwMode="auto">
          <a:xfrm>
            <a:off x="0" y="0"/>
            <a:ext cx="9144000" cy="1941513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8199" name="Line 7"/>
          <p:cNvSpPr>
            <a:spLocks noChangeShapeType="1"/>
          </p:cNvSpPr>
          <p:nvPr/>
        </p:nvSpPr>
        <p:spPr bwMode="auto">
          <a:xfrm>
            <a:off x="0" y="1995488"/>
            <a:ext cx="9144000" cy="0"/>
          </a:xfrm>
          <a:prstGeom prst="line">
            <a:avLst/>
          </a:prstGeom>
          <a:noFill/>
          <a:ln w="28575">
            <a:solidFill>
              <a:srgbClr val="808080"/>
            </a:solidFill>
            <a:round/>
            <a:headEnd/>
            <a:tailEnd/>
          </a:ln>
          <a:effectLst/>
        </p:spPr>
        <p:txBody>
          <a:bodyPr/>
          <a:lstStyle/>
          <a:p>
            <a:endParaRPr lang="en-US"/>
          </a:p>
        </p:txBody>
      </p:sp>
      <p:sp>
        <p:nvSpPr>
          <p:cNvPr id="8200" name="Rectangle 8"/>
          <p:cNvSpPr>
            <a:spLocks noChangeArrowheads="1"/>
          </p:cNvSpPr>
          <p:nvPr/>
        </p:nvSpPr>
        <p:spPr bwMode="auto">
          <a:xfrm>
            <a:off x="855663" y="6180138"/>
            <a:ext cx="7215187" cy="24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buClr>
                <a:srgbClr val="333399"/>
              </a:buClr>
              <a:buSzPct val="100000"/>
              <a:buFont typeface="Arial" charset="0"/>
              <a:buNone/>
            </a:pPr>
            <a:r>
              <a:rPr lang="ru-RU" sz="1000"/>
              <a:t>Copyright © </a:t>
            </a:r>
            <a:r>
              <a:rPr lang="ru-RU" sz="1000" smtClean="0"/>
              <a:t>201</a:t>
            </a:r>
            <a:r>
              <a:rPr lang="sr-Latn-RS" sz="1000" smtClean="0"/>
              <a:t>8</a:t>
            </a:r>
            <a:r>
              <a:rPr lang="ru-RU" sz="1000" smtClean="0"/>
              <a:t> </a:t>
            </a:r>
            <a:r>
              <a:rPr lang="ru-RU" sz="1000"/>
              <a:t>– Факултет медицинских наука Универзитета у Крагујевцу. Копирање и умножавање није дозвољено.</a:t>
            </a:r>
          </a:p>
        </p:txBody>
      </p:sp>
      <p:pic>
        <p:nvPicPr>
          <p:cNvPr id="8204" name="Picture 12" descr="memo grb copy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09550" y="166688"/>
            <a:ext cx="8737600" cy="1601787"/>
          </a:xfrm>
          <a:prstGeom prst="rect">
            <a:avLst/>
          </a:prstGeom>
          <a:noFill/>
        </p:spPr>
      </p:pic>
    </p:spTree>
  </p:cSld>
  <p:clrMapOvr>
    <a:masterClrMapping/>
  </p:clrMapOvr>
  <p:transition spd="med"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1ED0860-57E8-4E67-A636-EC7E6D752E72}" type="slidenum">
              <a:rPr lang="en-US"/>
              <a:pPr/>
              <a:t>10</a:t>
            </a:fld>
            <a:endParaRPr lang="en-US"/>
          </a:p>
        </p:txBody>
      </p:sp>
      <p:sp>
        <p:nvSpPr>
          <p:cNvPr id="1115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Преглед библиографских база података</a:t>
            </a:r>
            <a:endParaRPr lang="sr-Latn-CS" sz="3600"/>
          </a:p>
        </p:txBody>
      </p:sp>
      <p:sp>
        <p:nvSpPr>
          <p:cNvPr id="1115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5000"/>
              </a:lnSpc>
            </a:pPr>
            <a:r>
              <a:rPr lang="en-GB" sz="2400" b="1">
                <a:hlinkClick r:id="rId3"/>
              </a:rPr>
              <a:t>Scopus</a:t>
            </a:r>
            <a:r>
              <a:rPr lang="sr-Latn-CS" sz="2400" b="1"/>
              <a:t>, </a:t>
            </a:r>
            <a:r>
              <a:rPr lang="en-GB" sz="2400"/>
              <a:t>је највећа свјетска база података абстраката и цитираних референци </a:t>
            </a:r>
            <a:r>
              <a:rPr lang="sr-Cyrl-CS" sz="2400"/>
              <a:t>научне</a:t>
            </a:r>
            <a:r>
              <a:rPr lang="en-GB" sz="2400"/>
              <a:t>, техничке и медицинске литературе</a:t>
            </a:r>
            <a:endParaRPr lang="sr-Latn-CS" sz="2400"/>
          </a:p>
          <a:p>
            <a:pPr lvl="1">
              <a:lnSpc>
                <a:spcPct val="85000"/>
              </a:lnSpc>
            </a:pPr>
            <a:r>
              <a:rPr lang="sr-Cyrl-CS" sz="2000"/>
              <a:t>у</a:t>
            </a:r>
            <a:r>
              <a:rPr lang="en-GB" sz="2000"/>
              <a:t>кључује 29 милиона абстраката из више од 15 хиљада наслова од 4 хиљаде издавача. Ажурира се дневно.</a:t>
            </a:r>
            <a:endParaRPr lang="en-US" sz="2000" b="1">
              <a:hlinkClick r:id="rId4"/>
            </a:endParaRPr>
          </a:p>
          <a:p>
            <a:pPr>
              <a:lnSpc>
                <a:spcPct val="85000"/>
              </a:lnSpc>
            </a:pPr>
            <a:r>
              <a:rPr lang="en-US" sz="2400" b="1">
                <a:hlinkClick r:id="rId4"/>
              </a:rPr>
              <a:t>Embase </a:t>
            </a:r>
            <a:r>
              <a:rPr lang="sr-Cyrl-CS" sz="2400" b="1">
                <a:hlinkClick r:id="rId4"/>
              </a:rPr>
              <a:t>или</a:t>
            </a:r>
            <a:r>
              <a:rPr lang="en-US" sz="2400" b="1">
                <a:hlinkClick r:id="rId4"/>
              </a:rPr>
              <a:t> Excerpta medica</a:t>
            </a:r>
            <a:r>
              <a:rPr lang="en-US" sz="2400" b="1"/>
              <a:t> </a:t>
            </a:r>
            <a:r>
              <a:rPr lang="en-US" sz="2400"/>
              <a:t>база података</a:t>
            </a:r>
            <a:r>
              <a:rPr lang="en-US" sz="2400" b="1"/>
              <a:t> </a:t>
            </a:r>
            <a:r>
              <a:rPr lang="en-US" sz="2400"/>
              <a:t>је један од најопсежнијих онлајн извор</a:t>
            </a:r>
            <a:r>
              <a:rPr lang="sr-Cyrl-CS" sz="2400"/>
              <a:t>а </a:t>
            </a:r>
            <a:r>
              <a:rPr lang="en-US" sz="2400"/>
              <a:t>биомедицинских одговора</a:t>
            </a:r>
            <a:endParaRPr lang="sr-Latn-CS" sz="2400"/>
          </a:p>
          <a:p>
            <a:pPr lvl="1">
              <a:lnSpc>
                <a:spcPct val="85000"/>
              </a:lnSpc>
            </a:pPr>
            <a:r>
              <a:rPr lang="sr-Cyrl-CS" sz="2000"/>
              <a:t>б</a:t>
            </a:r>
            <a:r>
              <a:rPr lang="en-US" sz="2000"/>
              <a:t>иомедицинска и фармаколошка база података креирана од стране </a:t>
            </a:r>
            <a:r>
              <a:rPr lang="en-US" sz="2000">
                <a:hlinkClick r:id="rId5" tooltip="Elsevier"/>
              </a:rPr>
              <a:t>Elsevier</a:t>
            </a:r>
            <a:r>
              <a:rPr lang="en-US" sz="2000"/>
              <a:t> и садржи преко 20 милиона записа од 1947 до данас</a:t>
            </a:r>
            <a:endParaRPr lang="sr-Latn-CS" sz="2000"/>
          </a:p>
          <a:p>
            <a:pPr lvl="1">
              <a:lnSpc>
                <a:spcPct val="85000"/>
              </a:lnSpc>
            </a:pPr>
            <a:r>
              <a:rPr lang="sr-Cyrl-CS" sz="2000"/>
              <a:t>с</a:t>
            </a:r>
            <a:r>
              <a:rPr lang="en-US" sz="2000"/>
              <a:t>ваки запис је потпуно индексиран и покрива преко 7.000 биомедицинских цасописа из преко 70 земаља</a:t>
            </a:r>
            <a:endParaRPr lang="sr-Cyrl-CS" sz="2000"/>
          </a:p>
          <a:p>
            <a:pPr lvl="1">
              <a:lnSpc>
                <a:spcPct val="85000"/>
              </a:lnSpc>
            </a:pPr>
            <a:r>
              <a:rPr lang="en-US" sz="2000"/>
              <a:t>чува преко 1.800 биомедицинских наслова које не нуди </a:t>
            </a:r>
            <a:r>
              <a:rPr lang="en-US" sz="2000" i="1"/>
              <a:t>Medline</a:t>
            </a:r>
            <a:r>
              <a:rPr lang="sr-Latn-CS" sz="2000"/>
              <a:t> 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1C178-0E00-4E26-8ED4-BA40D91A0675}" type="slidenum">
              <a:rPr lang="en-US"/>
              <a:pPr/>
              <a:t>11</a:t>
            </a:fld>
            <a:endParaRPr lang="en-US"/>
          </a:p>
        </p:txBody>
      </p:sp>
      <p:sp>
        <p:nvSpPr>
          <p:cNvPr id="11171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PubMed</a:t>
            </a:r>
            <a:r>
              <a:rPr lang="sr-Cyrl-CS" sz="3600"/>
              <a:t> - </a:t>
            </a:r>
            <a:r>
              <a:rPr lang="en-GB" sz="3600">
                <a:hlinkClick r:id="rId3"/>
              </a:rPr>
              <a:t>http</a:t>
            </a:r>
            <a:r>
              <a:rPr lang="hr-HR" sz="3600">
                <a:hlinkClick r:id="rId3"/>
              </a:rPr>
              <a:t>://</a:t>
            </a:r>
            <a:r>
              <a:rPr lang="en-GB" sz="3600">
                <a:hlinkClick r:id="rId3"/>
              </a:rPr>
              <a:t>www</a:t>
            </a:r>
            <a:r>
              <a:rPr lang="hr-HR" sz="3600">
                <a:hlinkClick r:id="rId3"/>
              </a:rPr>
              <a:t>.</a:t>
            </a:r>
            <a:r>
              <a:rPr lang="en-GB" sz="3600">
                <a:hlinkClick r:id="rId3"/>
              </a:rPr>
              <a:t>pubmed</a:t>
            </a:r>
            <a:r>
              <a:rPr lang="hr-HR" sz="3600">
                <a:hlinkClick r:id="rId3"/>
              </a:rPr>
              <a:t>.</a:t>
            </a:r>
            <a:r>
              <a:rPr lang="en-GB" sz="3600">
                <a:hlinkClick r:id="rId3"/>
              </a:rPr>
              <a:t>gov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4" cstate="print"/>
          <a:srcRect l="18438" t="2699" r="19873" b="27859"/>
          <a:stretch>
            <a:fillRect/>
          </a:stretch>
        </p:blipFill>
        <p:spPr bwMode="auto">
          <a:xfrm>
            <a:off x="719665" y="1336113"/>
            <a:ext cx="7789333" cy="493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4C76382-648E-4054-905E-1BFB18DF4449}" type="slidenum">
              <a:rPr lang="en-US"/>
              <a:pPr/>
              <a:t>12</a:t>
            </a:fld>
            <a:endParaRPr lang="en-US"/>
          </a:p>
        </p:txBody>
      </p:sp>
      <p:sp>
        <p:nvSpPr>
          <p:cNvPr id="11192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MEDLINE</a:t>
            </a:r>
            <a:endParaRPr lang="sr-Latn-CS"/>
          </a:p>
        </p:txBody>
      </p:sp>
      <p:sp>
        <p:nvSpPr>
          <p:cNvPr id="11192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5000"/>
              </a:lnSpc>
            </a:pPr>
            <a:r>
              <a:rPr lang="hr-HR" sz="2000" b="1"/>
              <a:t>MEDLINE</a:t>
            </a:r>
            <a:r>
              <a:rPr lang="hr-HR" sz="2000"/>
              <a:t> је најважнија библиографска база података </a:t>
            </a:r>
            <a:r>
              <a:rPr lang="hr-HR" sz="2000" i="1"/>
              <a:t>National Library of Medicine (NLM) </a:t>
            </a:r>
            <a:endParaRPr lang="sr-Cyrl-CS" sz="2000" i="1"/>
          </a:p>
          <a:p>
            <a:pPr>
              <a:lnSpc>
                <a:spcPct val="85000"/>
              </a:lnSpc>
            </a:pPr>
            <a:r>
              <a:rPr lang="hr-HR" sz="2000" b="1"/>
              <a:t>MEDLINE</a:t>
            </a:r>
            <a:r>
              <a:rPr lang="hr-HR" sz="2000"/>
              <a:t> садржи библиографске податке и ауторске абстракте за радове објављене у више од  4.800 часописа који излазе у 71 земљи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hr-HR" sz="2000"/>
              <a:t>У бази се сада налази преко </a:t>
            </a:r>
            <a:r>
              <a:rPr lang="sr-Cyrl-CS" sz="2000"/>
              <a:t>20</a:t>
            </a:r>
            <a:r>
              <a:rPr lang="hr-HR" sz="2000"/>
              <a:t> милиона записа о радовима објављеним од 1950. године па до сада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hr-HR" sz="2000" b="1"/>
              <a:t>MEDLINE</a:t>
            </a:r>
            <a:r>
              <a:rPr lang="hr-HR" sz="2000"/>
              <a:t> садржава само библиографске податке, а не и целокупне текстове радова</a:t>
            </a:r>
          </a:p>
          <a:p>
            <a:pPr>
              <a:lnSpc>
                <a:spcPct val="85000"/>
              </a:lnSpc>
            </a:pPr>
            <a:r>
              <a:rPr lang="hr-HR" sz="2000"/>
              <a:t>Сваки запис у бази података има идентификациону ознаку PMID (енгл. </a:t>
            </a:r>
            <a:r>
              <a:rPr lang="hr-HR" sz="2000" i="1"/>
              <a:t>PubMed Unique</a:t>
            </a:r>
            <a:r>
              <a:rPr lang="hr-HR" sz="2000"/>
              <a:t> </a:t>
            </a:r>
            <a:r>
              <a:rPr lang="hr-HR" sz="2000" i="1"/>
              <a:t>Identifier</a:t>
            </a:r>
            <a:r>
              <a:rPr lang="hr-HR" sz="2000"/>
              <a:t>) и прибелешку [</a:t>
            </a:r>
            <a:r>
              <a:rPr lang="hr-HR" sz="2000" i="1"/>
              <a:t>PubMed - indexed for MEDLINE</a:t>
            </a:r>
            <a:r>
              <a:rPr lang="hr-HR" sz="2000"/>
              <a:t>]</a:t>
            </a:r>
            <a:endParaRPr lang="sr-Cyrl-CS" sz="2000"/>
          </a:p>
          <a:p>
            <a:pPr>
              <a:lnSpc>
                <a:spcPct val="85000"/>
              </a:lnSpc>
            </a:pPr>
            <a:r>
              <a:rPr lang="hr-HR" sz="2000"/>
              <a:t>Записи означени са </a:t>
            </a:r>
            <a:r>
              <a:rPr lang="hr-HR" sz="2000" i="1"/>
              <a:t>PubMed In Process</a:t>
            </a:r>
            <a:r>
              <a:rPr lang="hr-HR" sz="2000"/>
              <a:t> садрже само основне библиографске податке</a:t>
            </a:r>
            <a:endParaRPr lang="sr-Cyrl-CS" sz="2000"/>
          </a:p>
          <a:p>
            <a:pPr lvl="1">
              <a:lnSpc>
                <a:spcPct val="85000"/>
              </a:lnSpc>
            </a:pPr>
            <a:r>
              <a:rPr lang="hr-HR" sz="1800"/>
              <a:t>абстракт, предметнице и ознака за врсту публикације додају им се касније</a:t>
            </a:r>
            <a:endParaRPr lang="sr-Latn-CS" sz="18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42EBC-936A-4B37-BBD0-E25A259BCA42}" type="slidenum">
              <a:rPr lang="en-US"/>
              <a:pPr/>
              <a:t>13</a:t>
            </a:fld>
            <a:endParaRPr lang="en-US"/>
          </a:p>
        </p:txBody>
      </p:sp>
      <p:sp>
        <p:nvSpPr>
          <p:cNvPr id="129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Шта је </a:t>
            </a:r>
            <a:r>
              <a:rPr lang="en-US"/>
              <a:t>MeSH</a:t>
            </a:r>
            <a:r>
              <a:rPr lang="hr-HR"/>
              <a:t>?</a:t>
            </a:r>
            <a:endParaRPr lang="sr-Latn-CS"/>
          </a:p>
        </p:txBody>
      </p:sp>
      <p:sp>
        <p:nvSpPr>
          <p:cNvPr id="1299460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3000" b="1"/>
              <a:t>MeSH</a:t>
            </a:r>
            <a:r>
              <a:rPr lang="hr-HR" sz="3000"/>
              <a:t> је скраћеница енглеског израза </a:t>
            </a:r>
            <a:r>
              <a:rPr lang="hr-HR" sz="3000" i="1"/>
              <a:t>Medical Subject Headings</a:t>
            </a:r>
            <a:r>
              <a:rPr lang="hr-HR" sz="3000"/>
              <a:t> </a:t>
            </a:r>
            <a:endParaRPr lang="sr-Cyrl-RS" sz="3000" smtClean="0"/>
          </a:p>
          <a:p>
            <a:r>
              <a:rPr lang="hr-HR" sz="3000" b="1" smtClean="0"/>
              <a:t>MeSH</a:t>
            </a:r>
            <a:r>
              <a:rPr lang="hr-HR" sz="3000" smtClean="0"/>
              <a:t> </a:t>
            </a:r>
            <a:r>
              <a:rPr lang="hr-HR" sz="3000"/>
              <a:t>је једна врста речника који садржи попис израза који се користе за обраду биомедицинске литературе у </a:t>
            </a:r>
            <a:r>
              <a:rPr lang="hr-HR" sz="3000" i="1"/>
              <a:t>NLM</a:t>
            </a:r>
            <a:r>
              <a:rPr lang="hr-HR" sz="3000"/>
              <a:t> –у</a:t>
            </a:r>
            <a:endParaRPr lang="sr-Cyrl-CS" sz="3000"/>
          </a:p>
          <a:p>
            <a:r>
              <a:rPr lang="hr-HR" sz="3000"/>
              <a:t>Речник </a:t>
            </a:r>
            <a:r>
              <a:rPr lang="hr-HR" sz="3000" b="1"/>
              <a:t>MeSH</a:t>
            </a:r>
            <a:r>
              <a:rPr lang="hr-HR" sz="3000"/>
              <a:t> користи се у поступку тзв. индексирања чланка за базу података MEDLINE и индексну публикацију </a:t>
            </a:r>
            <a:r>
              <a:rPr lang="hr-HR" sz="3000" i="1"/>
              <a:t>Index Medicus®</a:t>
            </a:r>
            <a:r>
              <a:rPr lang="hr-HR" sz="3000"/>
              <a:t>, као и за каталогизацију књига и остале </a:t>
            </a:r>
            <a:r>
              <a:rPr lang="sr-Cyrl-CS" sz="3000" smtClean="0"/>
              <a:t>литературе</a:t>
            </a:r>
            <a:endParaRPr lang="hr-HR" sz="3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B42EBC-936A-4B37-BBD0-E25A259BCA42}" type="slidenum">
              <a:rPr lang="en-US"/>
              <a:pPr/>
              <a:t>14</a:t>
            </a:fld>
            <a:endParaRPr lang="en-US"/>
          </a:p>
        </p:txBody>
      </p:sp>
      <p:sp>
        <p:nvSpPr>
          <p:cNvPr id="129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Шта је </a:t>
            </a:r>
            <a:r>
              <a:rPr lang="en-US"/>
              <a:t>MeSH</a:t>
            </a:r>
            <a:r>
              <a:rPr lang="hr-HR"/>
              <a:t>?</a:t>
            </a:r>
            <a:endParaRPr lang="sr-Latn-CS"/>
          </a:p>
        </p:txBody>
      </p:sp>
      <p:sp>
        <p:nvSpPr>
          <p:cNvPr id="1299460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hr-HR" sz="2400" smtClean="0"/>
              <a:t>Предметнице </a:t>
            </a:r>
            <a:r>
              <a:rPr lang="hr-HR" sz="2400" b="1"/>
              <a:t>MeSH</a:t>
            </a:r>
            <a:r>
              <a:rPr lang="hr-HR" sz="2400"/>
              <a:t> додељују стручњаци у NLM-у који се називају индексери</a:t>
            </a:r>
            <a:endParaRPr lang="sr-Cyrl-CS" sz="2400"/>
          </a:p>
          <a:p>
            <a:pPr lvl="1"/>
            <a:r>
              <a:rPr lang="sr-Cyrl-CS" sz="2000"/>
              <a:t>ј</a:t>
            </a:r>
            <a:r>
              <a:rPr lang="hr-HR" sz="2000"/>
              <a:t>едном чланку може се доделити највише 15 предметница</a:t>
            </a:r>
            <a:endParaRPr lang="sr-Cyrl-CS" sz="2000"/>
          </a:p>
          <a:p>
            <a:pPr lvl="1"/>
            <a:r>
              <a:rPr lang="sr-Cyrl-CS" sz="2000"/>
              <a:t>и</a:t>
            </a:r>
            <a:r>
              <a:rPr lang="hr-HR" sz="2000"/>
              <a:t>ндексер ће затим одабрати и одговарајуће потпредметнице, као што су на пример</a:t>
            </a:r>
            <a:r>
              <a:rPr lang="hr-HR" sz="2000" i="1"/>
              <a:t>, </a:t>
            </a:r>
            <a:endParaRPr lang="sr-Cyrl-RS" sz="2000" i="1" smtClean="0"/>
          </a:p>
          <a:p>
            <a:pPr lvl="1"/>
            <a:r>
              <a:rPr lang="hr-HR" sz="2000" i="1" smtClean="0"/>
              <a:t>diagnosis</a:t>
            </a:r>
            <a:r>
              <a:rPr lang="hr-HR" sz="2000" i="1"/>
              <a:t>, surgery, metabolism, pathology</a:t>
            </a:r>
            <a:r>
              <a:rPr lang="sr-Cyrl-CS" sz="2000" i="1"/>
              <a:t>,</a:t>
            </a:r>
            <a:r>
              <a:rPr lang="hr-HR" sz="2000" i="1"/>
              <a:t> </a:t>
            </a:r>
            <a:r>
              <a:rPr lang="hr-HR" sz="2000"/>
              <a:t>и</a:t>
            </a:r>
            <a:r>
              <a:rPr lang="sr-Cyrl-CS" sz="2000"/>
              <a:t>тд</a:t>
            </a:r>
            <a:r>
              <a:rPr lang="sr-Cyrl-CS" sz="2000" smtClean="0"/>
              <a:t>.</a:t>
            </a:r>
          </a:p>
          <a:p>
            <a:pPr lvl="1"/>
            <a:r>
              <a:rPr lang="hr-HR" sz="2000" smtClean="0"/>
              <a:t>помоћу којих се описују  поједини формални или садржајни аспекти теме која је у чланку обрађена, те одређује тип рада</a:t>
            </a:r>
            <a:endParaRPr lang="sr-Cyrl-RS" sz="2000" smtClean="0"/>
          </a:p>
          <a:p>
            <a:pPr lvl="1"/>
            <a:r>
              <a:rPr lang="hr-HR" sz="2000" smtClean="0"/>
              <a:t>на пример, </a:t>
            </a:r>
            <a:r>
              <a:rPr lang="hr-HR" sz="2000" i="1" smtClean="0"/>
              <a:t>clinical trials, editorial, review</a:t>
            </a:r>
            <a:r>
              <a:rPr lang="hr-HR" sz="2000" smtClean="0"/>
              <a:t>, итд.,</a:t>
            </a:r>
            <a:endParaRPr lang="sr-Cyrl-RS" sz="2000" smtClean="0"/>
          </a:p>
          <a:p>
            <a:pPr lvl="1"/>
            <a:r>
              <a:rPr lang="hr-HR" sz="2000" smtClean="0"/>
              <a:t>односно популацију која се истраживала</a:t>
            </a:r>
            <a:r>
              <a:rPr lang="sr-Cyrl-RS" sz="2000" smtClean="0"/>
              <a:t>, </a:t>
            </a:r>
            <a:r>
              <a:rPr lang="hr-HR" sz="2000" smtClean="0"/>
              <a:t>на пример, </a:t>
            </a:r>
            <a:r>
              <a:rPr lang="hr-HR" sz="2000" i="1" smtClean="0"/>
              <a:t>child</a:t>
            </a:r>
            <a:endParaRPr lang="en-US" sz="2000" smtClean="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BBBD13-15C5-4C2E-88B2-497FEF79914A}" type="slidenum">
              <a:rPr lang="en-US"/>
              <a:pPr/>
              <a:t>15</a:t>
            </a:fld>
            <a:endParaRPr lang="en-US"/>
          </a:p>
        </p:txBody>
      </p:sp>
      <p:sp>
        <p:nvSpPr>
          <p:cNvPr id="1121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hr-HR"/>
              <a:t>Шта је </a:t>
            </a:r>
            <a:r>
              <a:rPr lang="en-US"/>
              <a:t>MeSH</a:t>
            </a:r>
            <a:r>
              <a:rPr lang="hr-HR"/>
              <a:t>?</a:t>
            </a:r>
            <a:endParaRPr lang="sr-Latn-CS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299" t="3437" r="19459" b="52369"/>
          <a:stretch>
            <a:fillRect/>
          </a:stretch>
        </p:blipFill>
        <p:spPr bwMode="auto">
          <a:xfrm>
            <a:off x="236718" y="1653209"/>
            <a:ext cx="8735316" cy="34860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F19E8-73CD-4325-B4B9-1A4C914B3B96}" type="slidenum">
              <a:rPr lang="en-US"/>
              <a:pPr/>
              <a:t>16</a:t>
            </a:fld>
            <a:endParaRPr lang="en-US"/>
          </a:p>
        </p:txBody>
      </p:sp>
      <p:sp>
        <p:nvSpPr>
          <p:cNvPr id="1123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Резултати претраге појма  </a:t>
            </a:r>
            <a:r>
              <a:rPr lang="sr-Cyrl-CS" sz="3600"/>
              <a:t>''</a:t>
            </a:r>
            <a:r>
              <a:rPr lang="hr-HR" sz="3600" i="1"/>
              <a:t>Leukemia</a:t>
            </a:r>
            <a:r>
              <a:rPr lang="sr-Cyrl-CS" sz="3600" i="1"/>
              <a:t>'' у MeSH-у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438" t="9069" r="19640" b="4657"/>
          <a:stretch>
            <a:fillRect/>
          </a:stretch>
        </p:blipFill>
        <p:spPr bwMode="auto">
          <a:xfrm>
            <a:off x="1506062" y="1430639"/>
            <a:ext cx="6063137" cy="4757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EF19E8-73CD-4325-B4B9-1A4C914B3B96}" type="slidenum">
              <a:rPr lang="en-US"/>
              <a:pPr/>
              <a:t>17</a:t>
            </a:fld>
            <a:endParaRPr lang="en-US"/>
          </a:p>
        </p:txBody>
      </p:sp>
      <p:sp>
        <p:nvSpPr>
          <p:cNvPr id="11233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Резултати претраге појма  </a:t>
            </a:r>
            <a:r>
              <a:rPr lang="sr-Cyrl-CS" sz="3600"/>
              <a:t>''</a:t>
            </a:r>
            <a:r>
              <a:rPr lang="hr-HR" sz="3600" i="1"/>
              <a:t>Leukemia</a:t>
            </a:r>
            <a:r>
              <a:rPr lang="sr-Cyrl-CS" sz="3600" i="1"/>
              <a:t>'' у </a:t>
            </a:r>
            <a:r>
              <a:rPr lang="hr-HR" sz="3600" i="1" smtClean="0"/>
              <a:t>PubMed</a:t>
            </a:r>
            <a:r>
              <a:rPr lang="sr-Latn-CS" sz="3600" i="1" smtClean="0"/>
              <a:t> </a:t>
            </a:r>
            <a:endParaRPr lang="sr-Latn-CS" sz="3600" i="1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 l="18210" t="8328" r="19856" b="4430"/>
          <a:stretch>
            <a:fillRect/>
          </a:stretch>
        </p:blipFill>
        <p:spPr bwMode="auto">
          <a:xfrm>
            <a:off x="1642534" y="1363131"/>
            <a:ext cx="6341533" cy="50247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EE13C-8035-424E-93C8-81C3977432C3}" type="slidenum">
              <a:rPr lang="en-US"/>
              <a:pPr/>
              <a:t>18</a:t>
            </a:fld>
            <a:endParaRPr lang="en-US"/>
          </a:p>
        </p:txBody>
      </p:sp>
      <p:sp>
        <p:nvSpPr>
          <p:cNvPr id="1125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Како се користи </a:t>
            </a:r>
            <a:r>
              <a:rPr lang="en-US"/>
              <a:t>PubMed</a:t>
            </a:r>
            <a:r>
              <a:rPr lang="sr-Cyrl-CS"/>
              <a:t>?</a:t>
            </a:r>
            <a:endParaRPr lang="sr-Latn-CS"/>
          </a:p>
        </p:txBody>
      </p:sp>
      <p:sp>
        <p:nvSpPr>
          <p:cNvPr id="11253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400"/>
              <a:t>Количина медицинских информација удвостручује се сваких 5 година</a:t>
            </a:r>
          </a:p>
          <a:p>
            <a:r>
              <a:rPr lang="sr-Cyrl-CS" sz="2400"/>
              <a:t>За пружање најбоље могуће здравствене помоћи</a:t>
            </a:r>
          </a:p>
          <a:p>
            <a:pPr lvl="1"/>
            <a:r>
              <a:rPr lang="sr-Cyrl-CS" sz="2000"/>
              <a:t>треба имати приступ изворима медицинских информација, које би могле помоћи приликом доношења клиничких одлука у лечењу пацијената</a:t>
            </a:r>
            <a:endParaRPr lang="sr-Latn-CS" sz="2000"/>
          </a:p>
          <a:p>
            <a:r>
              <a:rPr lang="sr-Cyrl-CS" sz="2400"/>
              <a:t>У </a:t>
            </a:r>
            <a:r>
              <a:rPr lang="pl-PL" sz="2400"/>
              <a:t>SAD</a:t>
            </a:r>
            <a:r>
              <a:rPr lang="sr-Cyrl-CS" sz="2400"/>
              <a:t> је у сарадњи Националног Центра за биотехнолошке информације и Националне Медицинске Библиотеке креиран </a:t>
            </a:r>
            <a:r>
              <a:rPr lang="en-GB" sz="2400"/>
              <a:t>PubMed</a:t>
            </a:r>
            <a:r>
              <a:rPr lang="sr-Cyrl-CS" sz="2400"/>
              <a:t> </a:t>
            </a:r>
          </a:p>
          <a:p>
            <a:pPr lvl="1"/>
            <a:r>
              <a:rPr lang="sr-Cyrl-CS" sz="2000"/>
              <a:t>састав који пружа слободан приступ </a:t>
            </a:r>
            <a:r>
              <a:rPr lang="en-GB" sz="2000"/>
              <a:t>MEDLINE</a:t>
            </a:r>
            <a:r>
              <a:rPr lang="sr-Cyrl-CS" sz="2000"/>
              <a:t>-у (</a:t>
            </a:r>
            <a:r>
              <a:rPr lang="pl-PL" sz="2000" i="1"/>
              <a:t>MEDLARS Online</a:t>
            </a:r>
            <a:r>
              <a:rPr lang="sr-Cyrl-CS" sz="2000"/>
              <a:t>) и другим базама података свакоме ко има везу са Интернетом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560470-8945-44BA-8C34-828C7FBDCE2E}" type="slidenum">
              <a:rPr lang="en-US"/>
              <a:pPr/>
              <a:t>19</a:t>
            </a:fld>
            <a:endParaRPr lang="en-US"/>
          </a:p>
        </p:txBody>
      </p:sp>
      <p:sp>
        <p:nvSpPr>
          <p:cNvPr id="1127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Како се користи </a:t>
            </a:r>
            <a:r>
              <a:rPr lang="en-US"/>
              <a:t>PubMed</a:t>
            </a:r>
            <a:r>
              <a:rPr lang="sr-Cyrl-CS"/>
              <a:t>?</a:t>
            </a:r>
            <a:endParaRPr lang="sr-Latn-CS"/>
          </a:p>
        </p:txBody>
      </p:sp>
      <p:sp>
        <p:nvSpPr>
          <p:cNvPr id="112742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600" i="1"/>
              <a:t>Пример из клиничке праксе: </a:t>
            </a:r>
          </a:p>
          <a:p>
            <a:pPr lvl="1"/>
            <a:r>
              <a:rPr lang="sr-Cyrl-CS" sz="2200" i="1" smtClean="0"/>
              <a:t>45-годишњи мушкарац се јавља због болова у стомаку</a:t>
            </a:r>
          </a:p>
          <a:p>
            <a:pPr lvl="1"/>
            <a:r>
              <a:rPr lang="sr-Cyrl-CS" sz="2200" i="1" smtClean="0"/>
              <a:t>Ради се о епигастричним жарећим боловима који трају задњих 10 месеци</a:t>
            </a:r>
          </a:p>
          <a:p>
            <a:pPr lvl="1"/>
            <a:r>
              <a:rPr lang="sr-Cyrl-CS" sz="2200" i="1" smtClean="0"/>
              <a:t>Покушано је лечење ихнибиторима протонске пумпе, али без резултата</a:t>
            </a:r>
          </a:p>
          <a:p>
            <a:pPr lvl="1"/>
            <a:r>
              <a:rPr lang="sr-Cyrl-CS" sz="2200" i="1" smtClean="0"/>
              <a:t>Одрађена је гастроскопија, која је била уредног налаза, али је серолошко тестирање било позитивно на </a:t>
            </a:r>
            <a:r>
              <a:rPr lang="pl-PL" sz="2200" i="1" smtClean="0"/>
              <a:t>Helicobacter pylori</a:t>
            </a:r>
            <a:endParaRPr lang="sr-Cyrl-RS" sz="2200" i="1" smtClean="0"/>
          </a:p>
          <a:p>
            <a:pPr lvl="1"/>
            <a:r>
              <a:rPr lang="sr-Cyrl-CS" sz="2200" i="1" smtClean="0"/>
              <a:t>Питање које се поставља је следеће: "Да ли ерадикација </a:t>
            </a:r>
            <a:r>
              <a:rPr lang="pl-PL" sz="2200" i="1" smtClean="0"/>
              <a:t>Helicobaktera</a:t>
            </a:r>
            <a:r>
              <a:rPr lang="sr-Cyrl-CS" sz="2200" i="1" smtClean="0"/>
              <a:t> побољшава симптоме код болесника са неулкусном диспепсијом?"</a:t>
            </a:r>
            <a:endParaRPr lang="sr-Latn-CS" sz="22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A536459-6EC2-4467-B8F2-9DD8E3619A00}" type="slidenum">
              <a:rPr lang="en-US"/>
              <a:pPr/>
              <a:t>2</a:t>
            </a:fld>
            <a:endParaRPr lang="en-US"/>
          </a:p>
        </p:txBody>
      </p:sp>
      <p:sp>
        <p:nvSpPr>
          <p:cNvPr id="10987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Медицинска информација данас</a:t>
            </a:r>
            <a:endParaRPr lang="sr-Latn-CS" sz="3600"/>
          </a:p>
        </p:txBody>
      </p:sp>
      <p:sp>
        <p:nvSpPr>
          <p:cNvPr id="10987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GB" sz="2800"/>
              <a:t>Колико год данашња врхунска медицина у развијеном свету била далека и недоступна, заправо све скупља и недоступнија</a:t>
            </a:r>
            <a:endParaRPr lang="sr-Cyrl-CS" sz="2800"/>
          </a:p>
          <a:p>
            <a:pPr lvl="1">
              <a:lnSpc>
                <a:spcPct val="80000"/>
              </a:lnSpc>
            </a:pPr>
            <a:r>
              <a:rPr lang="en-GB" sz="2400"/>
              <a:t>толико је приступ медицинским информацијама постао врло јефтин и доступан. </a:t>
            </a:r>
            <a:endParaRPr lang="sr-Cyrl-CS" sz="2400"/>
          </a:p>
          <a:p>
            <a:pPr lvl="1">
              <a:lnSpc>
                <a:spcPct val="80000"/>
              </a:lnSpc>
            </a:pPr>
            <a:r>
              <a:rPr lang="sr-Cyrl-CS" sz="2400"/>
              <a:t>и</a:t>
            </a:r>
            <a:r>
              <a:rPr lang="en-GB" sz="2400"/>
              <a:t> то не само </a:t>
            </a:r>
            <a:r>
              <a:rPr lang="sr-Cyrl-CS" sz="2400"/>
              <a:t>лекарима</a:t>
            </a:r>
            <a:r>
              <a:rPr lang="en-GB" sz="2400"/>
              <a:t>, већ и студентима. </a:t>
            </a:r>
          </a:p>
          <a:p>
            <a:pPr>
              <a:lnSpc>
                <a:spcPct val="80000"/>
              </a:lnSpc>
            </a:pPr>
            <a:r>
              <a:rPr lang="sr-Cyrl-CS" sz="2800"/>
              <a:t>О</a:t>
            </a:r>
            <a:r>
              <a:rPr lang="en-GB" sz="2800"/>
              <a:t>сновни извор нових информација у медицини </a:t>
            </a:r>
            <a:r>
              <a:rPr lang="sr-Cyrl-CS" sz="2800"/>
              <a:t>научни рад</a:t>
            </a:r>
            <a:r>
              <a:rPr lang="en-GB" sz="2800"/>
              <a:t> који се објављује у медицинским часописима</a:t>
            </a:r>
            <a:endParaRPr lang="sr-Cyrl-CS" sz="2800"/>
          </a:p>
          <a:p>
            <a:pPr lvl="1">
              <a:lnSpc>
                <a:spcPct val="80000"/>
              </a:lnSpc>
            </a:pPr>
            <a:r>
              <a:rPr lang="en-GB" sz="2400"/>
              <a:t>издају </a:t>
            </a:r>
            <a:r>
              <a:rPr lang="sr-Cyrl-CS" sz="2400"/>
              <a:t>се </a:t>
            </a:r>
            <a:r>
              <a:rPr lang="en-GB" sz="2400"/>
              <a:t>периодично и у новије време готово сви имају свој</a:t>
            </a:r>
            <a:r>
              <a:rPr lang="sr-Cyrl-CS" sz="2400"/>
              <a:t>а</a:t>
            </a:r>
            <a:r>
              <a:rPr lang="en-GB" sz="2400"/>
              <a:t> тзв. </a:t>
            </a:r>
            <a:r>
              <a:rPr lang="sr-Cyrl-CS" sz="2400"/>
              <a:t>е</a:t>
            </a:r>
            <a:r>
              <a:rPr lang="en-GB" sz="2400"/>
              <a:t>лектронск</a:t>
            </a:r>
            <a:r>
              <a:rPr lang="sr-Cyrl-CS" sz="2400"/>
              <a:t>а издања</a:t>
            </a:r>
            <a:endParaRPr lang="en-GB" sz="2400"/>
          </a:p>
          <a:p>
            <a:pPr>
              <a:lnSpc>
                <a:spcPct val="80000"/>
              </a:lnSpc>
            </a:pPr>
            <a:r>
              <a:rPr lang="en-GB" sz="2800"/>
              <a:t>Потребно је само знати пронаћи потребну информацију</a:t>
            </a:r>
            <a:endParaRPr lang="sr-Latn-CS" sz="28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69C3A9E-275A-45EF-BE6D-8895C8AD40CE}" type="slidenum">
              <a:rPr lang="en-US"/>
              <a:pPr/>
              <a:t>20</a:t>
            </a:fld>
            <a:endParaRPr lang="en-US"/>
          </a:p>
        </p:txBody>
      </p:sp>
      <p:sp>
        <p:nvSpPr>
          <p:cNvPr id="11294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Састављање упита претраживања</a:t>
            </a:r>
            <a:endParaRPr lang="sr-Latn-CS" sz="3600"/>
          </a:p>
        </p:txBody>
      </p:sp>
      <p:sp>
        <p:nvSpPr>
          <p:cNvPr id="11294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 sz="2400"/>
              <a:t>Претраживање је успешно у оној мери уколико је добро састављено питање на које се покушава наћи одговор</a:t>
            </a:r>
          </a:p>
          <a:p>
            <a:pPr>
              <a:lnSpc>
                <a:spcPct val="90000"/>
              </a:lnSpc>
            </a:pPr>
            <a:r>
              <a:rPr lang="sr-Cyrl-CS" sz="2400"/>
              <a:t>Налажење бројних наизглед неважних референци највероватније ће вас обесхрабрити у даљем покушају да пронађете одговор на ваше питање </a:t>
            </a:r>
          </a:p>
          <a:p>
            <a:pPr>
              <a:lnSpc>
                <a:spcPct val="90000"/>
              </a:lnSpc>
            </a:pPr>
            <a:r>
              <a:rPr lang="sr-Cyrl-CS" sz="2400"/>
              <a:t>Пре претраживања, ваља добро дефинисати клиничко питање које се обично састоји од 4 компоненте: </a:t>
            </a:r>
          </a:p>
          <a:p>
            <a:pPr lvl="1">
              <a:lnSpc>
                <a:spcPct val="90000"/>
              </a:lnSpc>
            </a:pPr>
            <a:r>
              <a:rPr lang="sr-Cyrl-CS" sz="2000"/>
              <a:t>пацијент/проблем</a:t>
            </a:r>
          </a:p>
          <a:p>
            <a:pPr lvl="1">
              <a:lnSpc>
                <a:spcPct val="90000"/>
              </a:lnSpc>
            </a:pPr>
            <a:r>
              <a:rPr lang="sr-Cyrl-CS" sz="2000"/>
              <a:t>интервенција</a:t>
            </a:r>
          </a:p>
          <a:p>
            <a:pPr lvl="1">
              <a:lnSpc>
                <a:spcPct val="90000"/>
              </a:lnSpc>
            </a:pPr>
            <a:r>
              <a:rPr lang="sr-Cyrl-CS" sz="2000"/>
              <a:t>упоређивање интервенција и</a:t>
            </a:r>
          </a:p>
          <a:p>
            <a:pPr lvl="1">
              <a:lnSpc>
                <a:spcPct val="90000"/>
              </a:lnSpc>
            </a:pPr>
            <a:r>
              <a:rPr lang="sr-Cyrl-CS" sz="2000"/>
              <a:t>резултат</a:t>
            </a:r>
            <a:r>
              <a:rPr lang="sr-Latn-CS" sz="2000"/>
              <a:t> 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00886B1-EE43-437F-A94F-BED3A7BFFAAD}" type="slidenum">
              <a:rPr lang="en-US"/>
              <a:pPr/>
              <a:t>21</a:t>
            </a:fld>
            <a:endParaRPr lang="en-US"/>
          </a:p>
        </p:txBody>
      </p:sp>
      <p:sp>
        <p:nvSpPr>
          <p:cNvPr id="11315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Састављање упита претраживања</a:t>
            </a:r>
            <a:endParaRPr lang="sr-Latn-CS" sz="3600"/>
          </a:p>
        </p:txBody>
      </p:sp>
      <p:sp>
        <p:nvSpPr>
          <p:cNvPr id="11315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 sz="2400"/>
              <a:t>У нашем случају</a:t>
            </a:r>
          </a:p>
          <a:p>
            <a:pPr lvl="1"/>
            <a:r>
              <a:rPr lang="sr-Cyrl-CS" sz="2000"/>
              <a:t>пацијент/проблем је "неулкусна диспепсија"</a:t>
            </a:r>
          </a:p>
          <a:p>
            <a:pPr lvl="1"/>
            <a:r>
              <a:rPr lang="sr-Cyrl-CS" sz="2000"/>
              <a:t>интервенција би била "лечење/ерадикација </a:t>
            </a:r>
            <a:r>
              <a:rPr lang="sr-Cyrl-CS" sz="2000" i="1"/>
              <a:t>Helicobacter pylori </a:t>
            </a:r>
            <a:r>
              <a:rPr lang="sr-Cyrl-CS" sz="2000"/>
              <a:t>инфекције"</a:t>
            </a:r>
          </a:p>
          <a:p>
            <a:pPr lvl="1"/>
            <a:r>
              <a:rPr lang="sr-Cyrl-CS" sz="2000"/>
              <a:t>упоређивање интервенција би била "не лечење", а</a:t>
            </a:r>
          </a:p>
          <a:p>
            <a:pPr lvl="1"/>
            <a:r>
              <a:rPr lang="sr-Cyrl-CS" sz="2000"/>
              <a:t>исход "побољшање симптома"</a:t>
            </a:r>
          </a:p>
          <a:p>
            <a:r>
              <a:rPr lang="en-GB" sz="2400"/>
              <a:t>Ове фразе могу се искористити као појмови у претраживању PubMed-а</a:t>
            </a:r>
            <a:endParaRPr lang="sr-Cyrl-CS" sz="2400"/>
          </a:p>
          <a:p>
            <a:r>
              <a:rPr lang="en-GB" sz="2400"/>
              <a:t>За почетак претраживања обично се унесу барем 2 појма </a:t>
            </a:r>
            <a:endParaRPr lang="sr-Cyrl-RS" sz="2400" smtClean="0"/>
          </a:p>
          <a:p>
            <a:pPr lvl="1"/>
            <a:r>
              <a:rPr lang="en-GB" sz="2000" smtClean="0"/>
              <a:t>нпр</a:t>
            </a:r>
            <a:r>
              <a:rPr lang="en-GB" sz="2000"/>
              <a:t>. "</a:t>
            </a:r>
            <a:r>
              <a:rPr lang="en-GB" sz="2000" i="1"/>
              <a:t>helicobacter pylori</a:t>
            </a:r>
            <a:r>
              <a:rPr lang="en-GB" sz="2000"/>
              <a:t>" и </a:t>
            </a:r>
            <a:r>
              <a:rPr lang="en-GB" sz="2000" smtClean="0"/>
              <a:t>“</a:t>
            </a:r>
            <a:r>
              <a:rPr lang="en-GB" sz="2000" i="1" smtClean="0"/>
              <a:t>non-ulcer dyspepsia</a:t>
            </a:r>
            <a:r>
              <a:rPr lang="en-GB" sz="2000" smtClean="0"/>
              <a:t>"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BA0707-4C65-443B-94AE-7078AA37EC68}" type="slidenum">
              <a:rPr lang="en-US"/>
              <a:pPr/>
              <a:t>22</a:t>
            </a:fld>
            <a:endParaRPr lang="en-US"/>
          </a:p>
        </p:txBody>
      </p:sp>
      <p:sp>
        <p:nvSpPr>
          <p:cNvPr id="11335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Насловна страна PubMed</a:t>
            </a:r>
            <a:r>
              <a:rPr lang="sr-Cyrl-CS" sz="3600" i="1"/>
              <a:t> (</a:t>
            </a:r>
            <a:r>
              <a:rPr lang="en-GB" sz="3600">
                <a:hlinkClick r:id="rId3"/>
              </a:rPr>
              <a:t>http</a:t>
            </a:r>
            <a:r>
              <a:rPr lang="sr-Cyrl-CS" sz="3600">
                <a:hlinkClick r:id="rId3"/>
              </a:rPr>
              <a:t>://</a:t>
            </a:r>
            <a:r>
              <a:rPr lang="en-GB" sz="3600">
                <a:hlinkClick r:id="rId3"/>
              </a:rPr>
              <a:t>www</a:t>
            </a:r>
            <a:r>
              <a:rPr lang="sr-Cyrl-CS" sz="3600">
                <a:hlinkClick r:id="rId3"/>
              </a:rPr>
              <a:t>.</a:t>
            </a:r>
            <a:r>
              <a:rPr lang="en-GB" sz="3600">
                <a:hlinkClick r:id="rId3"/>
              </a:rPr>
              <a:t>pubmed</a:t>
            </a:r>
            <a:r>
              <a:rPr lang="sr-Cyrl-CS" sz="3600">
                <a:hlinkClick r:id="rId3"/>
              </a:rPr>
              <a:t>.</a:t>
            </a:r>
            <a:r>
              <a:rPr lang="en-GB" sz="3600">
                <a:hlinkClick r:id="rId3"/>
              </a:rPr>
              <a:t>gov</a:t>
            </a:r>
            <a:r>
              <a:rPr lang="sr-Latn-CS" sz="3600"/>
              <a:t> </a:t>
            </a:r>
            <a:r>
              <a:rPr lang="sr-Cyrl-CS" sz="3600"/>
              <a:t>)</a:t>
            </a:r>
            <a:endParaRPr lang="sr-Latn-CS" sz="36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4" cstate="print"/>
          <a:srcRect l="18438" t="2699" r="19873" b="27859"/>
          <a:stretch>
            <a:fillRect/>
          </a:stretch>
        </p:blipFill>
        <p:spPr bwMode="auto">
          <a:xfrm>
            <a:off x="719665" y="1336113"/>
            <a:ext cx="7789333" cy="493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/>
          <p:cNvPicPr/>
          <p:nvPr/>
        </p:nvPicPr>
        <p:blipFill>
          <a:blip r:embed="rId3" cstate="print"/>
          <a:srcRect l="18162" t="9111" r="19687" b="82516"/>
          <a:stretch>
            <a:fillRect/>
          </a:stretch>
        </p:blipFill>
        <p:spPr bwMode="auto">
          <a:xfrm>
            <a:off x="187400" y="2749163"/>
            <a:ext cx="8907110" cy="6713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48E956-3F66-4A1B-A875-B6B1EC8F6A64}" type="slidenum">
              <a:rPr lang="en-US"/>
              <a:pPr/>
              <a:t>23</a:t>
            </a:fld>
            <a:endParaRPr lang="en-US"/>
          </a:p>
        </p:txBody>
      </p:sp>
      <p:sp>
        <p:nvSpPr>
          <p:cNvPr id="11356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Место за унос претраживачког појма ("</a:t>
            </a:r>
            <a:r>
              <a:rPr lang="pl-PL" sz="3600" i="1"/>
              <a:t>Query Box</a:t>
            </a:r>
            <a:r>
              <a:rPr lang="sr-Cyrl-CS" sz="3600" i="1"/>
              <a:t>")</a:t>
            </a:r>
            <a:endParaRPr lang="sr-Latn-CS" sz="3600"/>
          </a:p>
        </p:txBody>
      </p:sp>
      <p:sp>
        <p:nvSpPr>
          <p:cNvPr id="11356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Cyrl-CS" sz="2800"/>
          </a:p>
        </p:txBody>
      </p:sp>
      <p:sp>
        <p:nvSpPr>
          <p:cNvPr id="1135621" name="Oval 5"/>
          <p:cNvSpPr>
            <a:spLocks noChangeArrowheads="1"/>
          </p:cNvSpPr>
          <p:nvPr/>
        </p:nvSpPr>
        <p:spPr bwMode="auto">
          <a:xfrm>
            <a:off x="2267479" y="3009899"/>
            <a:ext cx="2543175" cy="182563"/>
          </a:xfrm>
          <a:prstGeom prst="ellipse">
            <a:avLst/>
          </a:prstGeom>
          <a:solidFill>
            <a:srgbClr val="FFFFFF"/>
          </a:solidFill>
          <a:ln w="952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DF7886-B3AA-4AEA-B1A0-9D9D619892F5}" type="slidenum">
              <a:rPr lang="en-US"/>
              <a:pPr/>
              <a:t>24</a:t>
            </a:fld>
            <a:endParaRPr lang="en-US"/>
          </a:p>
        </p:txBody>
      </p:sp>
      <p:sp>
        <p:nvSpPr>
          <p:cNvPr id="11376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Резултати претраживања за "helicobacter pylori"</a:t>
            </a:r>
            <a:endParaRPr lang="sr-Latn-CS" sz="36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438" t="7843" r="19778" b="4167"/>
          <a:stretch>
            <a:fillRect/>
          </a:stretch>
        </p:blipFill>
        <p:spPr bwMode="auto">
          <a:xfrm>
            <a:off x="1708500" y="1401564"/>
            <a:ext cx="6131633" cy="491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077206B-017B-41F3-A8DA-1DB8E26E8A3E}" type="slidenum">
              <a:rPr lang="en-US"/>
              <a:pPr/>
              <a:t>25</a:t>
            </a:fld>
            <a:endParaRPr lang="en-US"/>
          </a:p>
        </p:txBody>
      </p:sp>
      <p:sp>
        <p:nvSpPr>
          <p:cNvPr id="11397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Приказивање в</a:t>
            </a:r>
            <a:r>
              <a:rPr lang="en-GB" sz="3600" i="1"/>
              <a:t>ише цитата кликом на поље </a:t>
            </a:r>
            <a:r>
              <a:rPr lang="pl-PL" sz="3600" i="1"/>
              <a:t>Next</a:t>
            </a:r>
            <a:endParaRPr lang="sr-Latn-CS" sz="3600"/>
          </a:p>
        </p:txBody>
      </p:sp>
      <p:sp>
        <p:nvSpPr>
          <p:cNvPr id="11397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Више цитата биће приказа</a:t>
            </a:r>
            <a:r>
              <a:rPr lang="sr-Cyrl-CS"/>
              <a:t>но </a:t>
            </a:r>
            <a:r>
              <a:rPr lang="en-GB"/>
              <a:t>кликом на поље </a:t>
            </a:r>
            <a:r>
              <a:rPr lang="pl-PL" i="1"/>
              <a:t>Next </a:t>
            </a:r>
            <a:r>
              <a:rPr lang="sr-Cyrl-CS"/>
              <a:t>(с</a:t>
            </a:r>
            <a:r>
              <a:rPr lang="en-GB"/>
              <a:t>ледећи</a:t>
            </a:r>
            <a:r>
              <a:rPr lang="sr-Cyrl-CS"/>
              <a:t>)</a:t>
            </a:r>
          </a:p>
          <a:p>
            <a:r>
              <a:rPr lang="en-GB"/>
              <a:t>Такође биће приказано и колико укупно страница са траженим појмом је пронађено (</a:t>
            </a:r>
            <a:r>
              <a:rPr lang="pl-PL" i="1"/>
              <a:t>Results: 1 to 20 of </a:t>
            </a:r>
            <a:r>
              <a:rPr lang="sr-Cyrl-RS" i="1" smtClean="0"/>
              <a:t>3</a:t>
            </a:r>
            <a:r>
              <a:rPr lang="pl-PL" i="1" smtClean="0"/>
              <a:t>8</a:t>
            </a:r>
            <a:r>
              <a:rPr lang="sr-Cyrl-RS" i="1" smtClean="0"/>
              <a:t>724</a:t>
            </a:r>
            <a:r>
              <a:rPr lang="sr-Latn-CS" smtClean="0"/>
              <a:t>)</a:t>
            </a:r>
            <a:endParaRPr lang="sr-Cyrl-CS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28673" t="29076" r="35286" b="62138"/>
          <a:stretch>
            <a:fillRect/>
          </a:stretch>
        </p:blipFill>
        <p:spPr bwMode="auto">
          <a:xfrm>
            <a:off x="296333" y="4310269"/>
            <a:ext cx="8351609" cy="11507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7D50FF5-C6C6-45C8-8172-3BA6ED3DA5CC}" type="slidenum">
              <a:rPr lang="en-US"/>
              <a:pPr/>
              <a:t>26</a:t>
            </a:fld>
            <a:endParaRPr lang="en-US"/>
          </a:p>
        </p:txBody>
      </p:sp>
      <p:sp>
        <p:nvSpPr>
          <p:cNvPr id="11417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Подешавање начина приказа резултата претраживања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463" t="23733" r="61914" b="56536"/>
          <a:stretch>
            <a:fillRect/>
          </a:stretch>
        </p:blipFill>
        <p:spPr bwMode="auto">
          <a:xfrm>
            <a:off x="307481" y="2624667"/>
            <a:ext cx="4349069" cy="2463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28927" t="24802" r="54457" b="56781"/>
          <a:stretch>
            <a:fillRect/>
          </a:stretch>
        </p:blipFill>
        <p:spPr bwMode="auto">
          <a:xfrm>
            <a:off x="4742342" y="2530206"/>
            <a:ext cx="4151919" cy="2583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6D1124E-2CAB-4BCE-9A85-112899C49820}" type="slidenum">
              <a:rPr lang="en-US"/>
              <a:pPr/>
              <a:t>27</a:t>
            </a:fld>
            <a:endParaRPr lang="en-US"/>
          </a:p>
        </p:txBody>
      </p:sp>
      <p:sp>
        <p:nvSpPr>
          <p:cNvPr id="11438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Снимање резултата претраживања у </a:t>
            </a:r>
            <a:r>
              <a:rPr lang="pl-PL" sz="3600" i="1"/>
              <a:t>Clipboard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28099" t="23817" r="27760" b="54330"/>
          <a:stretch>
            <a:fillRect/>
          </a:stretch>
        </p:blipFill>
        <p:spPr bwMode="auto">
          <a:xfrm>
            <a:off x="169333" y="2226733"/>
            <a:ext cx="8648178" cy="2370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F86B7F7-2E7E-4057-BA45-5DFF9E35A697}" type="slidenum">
              <a:rPr lang="en-US"/>
              <a:pPr/>
              <a:t>28</a:t>
            </a:fld>
            <a:endParaRPr lang="en-US"/>
          </a:p>
        </p:txBody>
      </p:sp>
      <p:sp>
        <p:nvSpPr>
          <p:cNvPr id="130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Напредно претраживање</a:t>
            </a:r>
            <a:endParaRPr lang="sr-Latn-CS"/>
          </a:p>
        </p:txBody>
      </p:sp>
      <p:sp>
        <p:nvSpPr>
          <p:cNvPr id="130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n-GB" sz="2400"/>
              <a:t>Претраживање PubMed-а може се подес</a:t>
            </a:r>
            <a:r>
              <a:rPr lang="sr-Cyrl-CS" sz="2400"/>
              <a:t>и</a:t>
            </a:r>
            <a:r>
              <a:rPr lang="en-GB" sz="2400"/>
              <a:t>ти употребом више претраживачких појмова повезаних Boolean</a:t>
            </a:r>
            <a:r>
              <a:rPr lang="sr-Cyrl-CS" sz="2400"/>
              <a:t>-</a:t>
            </a:r>
            <a:r>
              <a:rPr lang="en-GB" sz="2400"/>
              <a:t>овим оператерима: </a:t>
            </a:r>
            <a:r>
              <a:rPr lang="en-GB" sz="2400" i="1"/>
              <a:t>AND</a:t>
            </a:r>
            <a:r>
              <a:rPr lang="en-GB" sz="2400"/>
              <a:t>, </a:t>
            </a:r>
            <a:r>
              <a:rPr lang="en-GB" sz="2400" i="1"/>
              <a:t>OR</a:t>
            </a:r>
            <a:r>
              <a:rPr lang="en-GB" sz="2400"/>
              <a:t> и </a:t>
            </a:r>
            <a:r>
              <a:rPr lang="en-GB" sz="2400" i="1"/>
              <a:t>NOT</a:t>
            </a:r>
            <a:endParaRPr lang="sr-Cyrl-CS" sz="2400"/>
          </a:p>
          <a:p>
            <a:pPr>
              <a:lnSpc>
                <a:spcPct val="80000"/>
              </a:lnSpc>
            </a:pPr>
            <a:r>
              <a:rPr lang="en-GB" sz="2400"/>
              <a:t>Операторе треба унети великим словима</a:t>
            </a:r>
            <a:endParaRPr lang="sr-Cyrl-CS" sz="2400"/>
          </a:p>
          <a:p>
            <a:pPr>
              <a:lnSpc>
                <a:spcPct val="80000"/>
              </a:lnSpc>
            </a:pPr>
            <a:r>
              <a:rPr lang="en-GB" sz="2400"/>
              <a:t>Оператор И (</a:t>
            </a:r>
            <a:r>
              <a:rPr lang="en-GB" sz="2400" i="1"/>
              <a:t>AND</a:t>
            </a:r>
            <a:r>
              <a:rPr lang="en-GB" sz="2400"/>
              <a:t>) одабире референце које садрже све претраживачке појмове</a:t>
            </a:r>
            <a:endParaRPr lang="sr-Cyrl-CS" sz="2400"/>
          </a:p>
          <a:p>
            <a:pPr lvl="1">
              <a:lnSpc>
                <a:spcPct val="80000"/>
              </a:lnSpc>
            </a:pPr>
            <a:r>
              <a:rPr lang="sr-Cyrl-CS" sz="2000"/>
              <a:t>у</a:t>
            </a:r>
            <a:r>
              <a:rPr lang="en-GB" sz="2000"/>
              <a:t> нашем случају претраживачки упит ("</a:t>
            </a:r>
            <a:r>
              <a:rPr lang="en-GB" sz="2000" i="1"/>
              <a:t>helicobacter pylori</a:t>
            </a:r>
            <a:r>
              <a:rPr lang="en-GB" sz="2000"/>
              <a:t>" </a:t>
            </a:r>
            <a:r>
              <a:rPr lang="en-GB" sz="2000" i="1"/>
              <a:t>AND</a:t>
            </a:r>
            <a:r>
              <a:rPr lang="en-GB" sz="2000"/>
              <a:t> "</a:t>
            </a:r>
            <a:r>
              <a:rPr lang="en-GB" sz="2000" i="1"/>
              <a:t>non-ulcer dyspepsia</a:t>
            </a:r>
            <a:r>
              <a:rPr lang="en-GB" sz="2000"/>
              <a:t>") даће оне референце које садрже оба појма</a:t>
            </a:r>
            <a:endParaRPr lang="sr-Cyrl-CS" sz="2000"/>
          </a:p>
          <a:p>
            <a:pPr>
              <a:lnSpc>
                <a:spcPct val="80000"/>
              </a:lnSpc>
            </a:pPr>
            <a:r>
              <a:rPr lang="en-GB" sz="2400"/>
              <a:t>Операт</a:t>
            </a:r>
            <a:r>
              <a:rPr lang="sr-Cyrl-CS" sz="2400"/>
              <a:t>о</a:t>
            </a:r>
            <a:r>
              <a:rPr lang="en-GB" sz="2400"/>
              <a:t>р ИЛИ (</a:t>
            </a:r>
            <a:r>
              <a:rPr lang="en-GB" sz="2400" i="1"/>
              <a:t>OR</a:t>
            </a:r>
            <a:r>
              <a:rPr lang="en-GB" sz="2400"/>
              <a:t>) даје као резултат оне референце које садрже барем један од наведених појмова </a:t>
            </a:r>
            <a:endParaRPr lang="sr-Cyrl-CS" sz="2400"/>
          </a:p>
          <a:p>
            <a:pPr>
              <a:lnSpc>
                <a:spcPct val="80000"/>
              </a:lnSpc>
            </a:pPr>
            <a:r>
              <a:rPr lang="en-GB" sz="2400"/>
              <a:t>Операт НЕ (</a:t>
            </a:r>
            <a:r>
              <a:rPr lang="en-GB" sz="2400" i="1"/>
              <a:t>NOT</a:t>
            </a:r>
            <a:r>
              <a:rPr lang="en-GB" sz="2400"/>
              <a:t>) даје референце које садрже први, али не и други претраживачки појам</a:t>
            </a:r>
            <a:endParaRPr lang="sr-Latn-CS" sz="24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6ACC4C0-AD18-4697-B71E-DAA4B084B958}" type="slidenum">
              <a:rPr lang="en-US"/>
              <a:pPr/>
              <a:t>29</a:t>
            </a:fld>
            <a:endParaRPr lang="en-US"/>
          </a:p>
        </p:txBody>
      </p:sp>
      <p:sp>
        <p:nvSpPr>
          <p:cNvPr id="1147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Резултати за "helicobacter pylori" и "non-ulcer dyspepsia"</a:t>
            </a:r>
            <a:endParaRPr lang="sr-Latn-CS" sz="3600"/>
          </a:p>
        </p:txBody>
      </p:sp>
      <p:sp>
        <p:nvSpPr>
          <p:cNvPr id="11479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Tx/>
              <a:buNone/>
            </a:pPr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438" t="8831" r="19778" b="3594"/>
          <a:stretch>
            <a:fillRect/>
          </a:stretch>
        </p:blipFill>
        <p:spPr bwMode="auto">
          <a:xfrm>
            <a:off x="1615764" y="1370156"/>
            <a:ext cx="6241303" cy="49823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8383E1-A2C1-4540-8C82-E1AF98A86ACF}" type="slidenum">
              <a:rPr lang="en-US"/>
              <a:pPr/>
              <a:t>3</a:t>
            </a:fld>
            <a:endParaRPr lang="en-US"/>
          </a:p>
        </p:txBody>
      </p:sp>
      <p:sp>
        <p:nvSpPr>
          <p:cNvPr id="1100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200" i="1"/>
              <a:t>Почетна страница институције </a:t>
            </a:r>
            <a:r>
              <a:rPr lang="sr-Latn-CS" sz="3200" i="1"/>
              <a:t>NIH </a:t>
            </a:r>
            <a:r>
              <a:rPr lang="sr-Cyrl-CS" sz="3200" i="1"/>
              <a:t>при Министарству здравља SAD</a:t>
            </a:r>
            <a:endParaRPr lang="sr-Latn-CS" sz="3200" i="1"/>
          </a:p>
        </p:txBody>
      </p:sp>
      <p:sp>
        <p:nvSpPr>
          <p:cNvPr id="1100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1100804" name="Picture 4"/>
          <p:cNvPicPr>
            <a:picLocks noChangeAspect="1" noChangeArrowheads="1"/>
          </p:cNvPicPr>
          <p:nvPr/>
        </p:nvPicPr>
        <p:blipFill>
          <a:blip r:embed="rId3" cstate="print"/>
          <a:srcRect b="6633"/>
          <a:stretch>
            <a:fillRect/>
          </a:stretch>
        </p:blipFill>
        <p:spPr bwMode="auto">
          <a:xfrm>
            <a:off x="925513" y="1403350"/>
            <a:ext cx="7050087" cy="4937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FE73B-4FDF-40E0-AF04-B5CD67A9192D}" type="slidenum">
              <a:rPr lang="en-US"/>
              <a:pPr/>
              <a:t>30</a:t>
            </a:fld>
            <a:endParaRPr lang="en-US"/>
          </a:p>
        </p:txBody>
      </p:sp>
      <p:sp>
        <p:nvSpPr>
          <p:cNvPr id="11458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Напредно претраживање</a:t>
            </a:r>
            <a:endParaRPr lang="sr-Latn-CS"/>
          </a:p>
        </p:txBody>
      </p:sp>
      <p:sp>
        <p:nvSpPr>
          <p:cNvPr id="11458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sr-Cyrl-CS" sz="2400"/>
              <a:t>У</a:t>
            </a:r>
            <a:r>
              <a:rPr lang="en-GB" sz="2400"/>
              <a:t>пит "</a:t>
            </a:r>
            <a:r>
              <a:rPr lang="pl-PL" sz="2400" i="1"/>
              <a:t>heart attack</a:t>
            </a:r>
            <a:r>
              <a:rPr lang="en-GB" sz="2400"/>
              <a:t>" </a:t>
            </a:r>
            <a:r>
              <a:rPr lang="en-GB" sz="2400" i="1"/>
              <a:t>NOT</a:t>
            </a:r>
            <a:r>
              <a:rPr lang="en-GB" sz="2400"/>
              <a:t> "</a:t>
            </a:r>
            <a:r>
              <a:rPr lang="pl-PL" sz="2400" i="1"/>
              <a:t>smoking</a:t>
            </a:r>
            <a:r>
              <a:rPr lang="en-GB" sz="2400"/>
              <a:t>"</a:t>
            </a:r>
            <a:r>
              <a:rPr lang="sr-Cyrl-CS" sz="2400"/>
              <a:t>, </a:t>
            </a:r>
            <a:r>
              <a:rPr lang="en-GB" sz="2400"/>
              <a:t>избациће из претраживања све референце које повезују пушење са срчаним ударом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en-GB" sz="2000"/>
              <a:t>али и референце где се спомиње пасивно пушење, не пушење или пушење цигарета</a:t>
            </a:r>
            <a:endParaRPr lang="sr-Cyrl-CS" sz="2000"/>
          </a:p>
          <a:p>
            <a:pPr>
              <a:lnSpc>
                <a:spcPct val="90000"/>
              </a:lnSpc>
            </a:pPr>
            <a:r>
              <a:rPr lang="en-GB" sz="2400"/>
              <a:t>PubMed процесира оператере слева на десно изузев у случајевима када су ограђени заградама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en-GB" sz="2000"/>
              <a:t>н</a:t>
            </a:r>
            <a:r>
              <a:rPr lang="sr-Cyrl-CS" sz="2000"/>
              <a:t>а </a:t>
            </a:r>
            <a:r>
              <a:rPr lang="en-GB" sz="2000"/>
              <a:t>пр</a:t>
            </a:r>
            <a:r>
              <a:rPr lang="sr-Cyrl-CS" sz="2000"/>
              <a:t>имер </a:t>
            </a:r>
            <a:r>
              <a:rPr lang="en-GB" sz="2000"/>
              <a:t>у сложеним упитима типа "</a:t>
            </a:r>
            <a:r>
              <a:rPr lang="en-GB" sz="2000" i="1"/>
              <a:t>helicobacter pylori</a:t>
            </a:r>
            <a:r>
              <a:rPr lang="en-GB" sz="2000"/>
              <a:t>" </a:t>
            </a:r>
            <a:r>
              <a:rPr lang="en-GB" sz="2000" i="1"/>
              <a:t>AND</a:t>
            </a:r>
            <a:r>
              <a:rPr lang="en-GB" sz="2000"/>
              <a:t> ("</a:t>
            </a:r>
            <a:r>
              <a:rPr lang="pl-PL" sz="2000" i="1"/>
              <a:t>non-ulcer dyspespia</a:t>
            </a:r>
            <a:r>
              <a:rPr lang="en-GB" sz="2000"/>
              <a:t>" </a:t>
            </a:r>
            <a:r>
              <a:rPr lang="pl-PL" sz="2000" i="1"/>
              <a:t>OR</a:t>
            </a:r>
            <a:r>
              <a:rPr lang="en-GB" sz="2000"/>
              <a:t> "</a:t>
            </a:r>
            <a:r>
              <a:rPr lang="pl-PL" sz="2000" i="1"/>
              <a:t>gastritis</a:t>
            </a:r>
            <a:r>
              <a:rPr lang="en-GB" sz="2000"/>
              <a:t>")</a:t>
            </a:r>
            <a:endParaRPr lang="sr-Cyrl-CS" sz="2000"/>
          </a:p>
          <a:p>
            <a:pPr>
              <a:lnSpc>
                <a:spcPct val="90000"/>
              </a:lnSpc>
            </a:pPr>
            <a:r>
              <a:rPr lang="en-GB" sz="2400"/>
              <a:t>Овде ће се претраживање прво </a:t>
            </a:r>
            <a:r>
              <a:rPr lang="sr-Cyrl-CS" sz="2400"/>
              <a:t>с</a:t>
            </a:r>
            <a:r>
              <a:rPr lang="en-GB" sz="2400"/>
              <a:t>проводити захтевом да се нађу референце где се спомиње било неулкусна диспепсија или гастритис</a:t>
            </a:r>
            <a:endParaRPr lang="sr-Cyrl-CS" sz="2400"/>
          </a:p>
          <a:p>
            <a:pPr lvl="1">
              <a:lnSpc>
                <a:spcPct val="90000"/>
              </a:lnSpc>
            </a:pPr>
            <a:r>
              <a:rPr lang="en-GB" sz="2000"/>
              <a:t>затим ће се тај резултат укрстити са референцама где се спомиње "</a:t>
            </a:r>
            <a:r>
              <a:rPr lang="en-GB" sz="2000" i="1"/>
              <a:t>helicobacter pylori</a:t>
            </a:r>
            <a:r>
              <a:rPr lang="en-GB" sz="2000"/>
              <a:t>"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4A4850C-DDFF-407F-A499-9B990E339710}" type="slidenum">
              <a:rPr lang="en-US"/>
              <a:pPr/>
              <a:t>31</a:t>
            </a:fld>
            <a:endParaRPr lang="en-US"/>
          </a:p>
        </p:txBody>
      </p:sp>
      <p:sp>
        <p:nvSpPr>
          <p:cNvPr id="11499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Напредно претраживање</a:t>
            </a:r>
            <a:r>
              <a:rPr lang="sr-Latn-CS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26443" t="8618" r="48752" b="83003"/>
          <a:stretch>
            <a:fillRect/>
          </a:stretch>
        </p:blipFill>
        <p:spPr bwMode="auto">
          <a:xfrm>
            <a:off x="2426067" y="1399797"/>
            <a:ext cx="3902399" cy="7394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18162" t="8343" r="20192" b="29330"/>
          <a:stretch>
            <a:fillRect/>
          </a:stretch>
        </p:blipFill>
        <p:spPr bwMode="auto">
          <a:xfrm>
            <a:off x="808079" y="2200619"/>
            <a:ext cx="7258406" cy="41239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DC5DA-D0D9-4261-B385-EF6AB0E0D230}" type="slidenum">
              <a:rPr lang="en-US"/>
              <a:pPr/>
              <a:t>32</a:t>
            </a:fld>
            <a:endParaRPr lang="en-US"/>
          </a:p>
        </p:txBody>
      </p:sp>
      <p:sp>
        <p:nvSpPr>
          <p:cNvPr id="11520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/>
              <a:t>Како се врши претрага по аутору рада</a:t>
            </a:r>
            <a:r>
              <a:rPr lang="sr-Latn-CS" sz="3600"/>
              <a:t>? </a:t>
            </a:r>
          </a:p>
        </p:txBody>
      </p:sp>
      <p:sp>
        <p:nvSpPr>
          <p:cNvPr id="11520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Унесите презиме аутора плус иницијале без знака интерпункције у пољу за претрагу и притисните </a:t>
            </a:r>
            <a:r>
              <a:rPr lang="sr-Latn-CS"/>
              <a:t>Search</a:t>
            </a:r>
          </a:p>
          <a:p>
            <a:endParaRPr lang="sr-Latn-CS"/>
          </a:p>
        </p:txBody>
      </p:sp>
      <p:pic>
        <p:nvPicPr>
          <p:cNvPr id="1152004" name="Picture 4"/>
          <p:cNvPicPr>
            <a:picLocks noChangeAspect="1" noChangeArrowheads="1"/>
          </p:cNvPicPr>
          <p:nvPr/>
        </p:nvPicPr>
        <p:blipFill>
          <a:blip r:embed="rId3" cstate="print"/>
          <a:srcRect l="40852" r="37494" b="18105"/>
          <a:stretch>
            <a:fillRect/>
          </a:stretch>
        </p:blipFill>
        <p:spPr bwMode="auto">
          <a:xfrm>
            <a:off x="2533650" y="3517900"/>
            <a:ext cx="4362450" cy="2363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C556AC-6FF4-4DF9-8CCE-13CD5152AFB5}" type="slidenum">
              <a:rPr lang="en-US"/>
              <a:pPr/>
              <a:t>33</a:t>
            </a:fld>
            <a:endParaRPr lang="en-US"/>
          </a:p>
        </p:txBody>
      </p:sp>
      <p:sp>
        <p:nvSpPr>
          <p:cNvPr id="11540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П</a:t>
            </a:r>
            <a:r>
              <a:rPr lang="en-GB" sz="3600" i="1"/>
              <a:t>ретра</a:t>
            </a:r>
            <a:r>
              <a:rPr lang="sr-Cyrl-CS" sz="3600" i="1"/>
              <a:t>га по аутору рада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714" t="17667" r="25117" b="25408"/>
          <a:stretch>
            <a:fillRect/>
          </a:stretch>
        </p:blipFill>
        <p:spPr bwMode="auto">
          <a:xfrm>
            <a:off x="795226" y="1611464"/>
            <a:ext cx="7815373" cy="44549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23AAA67-E931-45E1-B9FD-9CFB247CC931}" type="slidenum">
              <a:rPr lang="en-US"/>
              <a:pPr/>
              <a:t>34</a:t>
            </a:fld>
            <a:endParaRPr lang="en-US"/>
          </a:p>
        </p:txBody>
      </p:sp>
      <p:sp>
        <p:nvSpPr>
          <p:cNvPr id="11560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2600" i="1"/>
              <a:t>Тражење радова написаних од стране </a:t>
            </a:r>
            <a:r>
              <a:rPr lang="sr-Latn-CS" sz="2600" i="1"/>
              <a:t>Bonnie W. Ramsey</a:t>
            </a:r>
            <a:r>
              <a:rPr lang="sr-Cyrl-CS" sz="2600" i="1"/>
              <a:t> о терапији генима за пацијенте са цистичном фиброзом</a:t>
            </a:r>
            <a:endParaRPr lang="sr-Latn-CS" sz="2600" i="1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575" t="8587" r="19459" b="4314"/>
          <a:stretch>
            <a:fillRect/>
          </a:stretch>
        </p:blipFill>
        <p:spPr bwMode="auto">
          <a:xfrm>
            <a:off x="1578260" y="1417760"/>
            <a:ext cx="6151807" cy="48681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4C25C55-1734-453E-BAD4-DDFF07386A37}" type="slidenum">
              <a:rPr lang="en-US"/>
              <a:pPr/>
              <a:t>35</a:t>
            </a:fld>
            <a:endParaRPr lang="en-US"/>
          </a:p>
        </p:txBody>
      </p:sp>
      <p:sp>
        <p:nvSpPr>
          <p:cNvPr id="11581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Тражење радова написаних од стране </a:t>
            </a:r>
            <a:r>
              <a:rPr lang="sr-Latn-CS" sz="3600" i="1"/>
              <a:t>Joshua Lederberg</a:t>
            </a:r>
            <a:r>
              <a:rPr lang="sr-Cyrl-CS" sz="3600" i="1"/>
              <a:t>-а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447" t="7857" r="19281" b="53840"/>
          <a:stretch>
            <a:fillRect/>
          </a:stretch>
        </p:blipFill>
        <p:spPr bwMode="auto">
          <a:xfrm>
            <a:off x="321024" y="2049739"/>
            <a:ext cx="8662649" cy="2996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F9C2B6-DC00-42C7-9407-39818293EB5D}" type="slidenum">
              <a:rPr lang="en-US"/>
              <a:pPr/>
              <a:t>36</a:t>
            </a:fld>
            <a:endParaRPr lang="en-US"/>
          </a:p>
        </p:txBody>
      </p:sp>
      <p:sp>
        <p:nvSpPr>
          <p:cNvPr id="11601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200" i="1"/>
              <a:t>Тражење радова написаних од стране аутора чије презиме је </a:t>
            </a:r>
            <a:r>
              <a:rPr lang="sr-Latn-CS" sz="3200" i="1"/>
              <a:t>Brody</a:t>
            </a:r>
            <a:endParaRPr lang="sr-Latn-CS" sz="32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275" t="8102" r="19706" b="50898"/>
          <a:stretch>
            <a:fillRect/>
          </a:stretch>
        </p:blipFill>
        <p:spPr bwMode="auto">
          <a:xfrm>
            <a:off x="242273" y="2080518"/>
            <a:ext cx="8652796" cy="3211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4814148-85E6-4F4E-9AB7-79405EF241D9}" type="slidenum">
              <a:rPr lang="en-US"/>
              <a:pPr/>
              <a:t>37</a:t>
            </a:fld>
            <a:endParaRPr lang="en-US"/>
          </a:p>
        </p:txBody>
      </p:sp>
      <p:sp>
        <p:nvSpPr>
          <p:cNvPr id="11622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000" i="1"/>
              <a:t>Тражење цитата за радове о </a:t>
            </a:r>
            <a:r>
              <a:rPr lang="sr-Latn-CS" sz="3000" i="1"/>
              <a:t>drosophila</a:t>
            </a:r>
            <a:r>
              <a:rPr lang="sr-Cyrl-CS" sz="3000" i="1"/>
              <a:t> у часопису </a:t>
            </a:r>
            <a:r>
              <a:rPr lang="sr-Latn-CS" sz="3000" i="1"/>
              <a:t>Molecular Biology</a:t>
            </a:r>
            <a:r>
              <a:rPr lang="sr-Cyrl-CS" sz="3000" i="1"/>
              <a:t> </a:t>
            </a:r>
            <a:r>
              <a:rPr lang="sr-Latn-CS" sz="3000" i="1"/>
              <a:t>of the Cell</a:t>
            </a:r>
            <a:r>
              <a:rPr lang="sr-Latn-CS" sz="30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9411" t="8102" r="19984" b="50408"/>
          <a:stretch>
            <a:fillRect/>
          </a:stretch>
        </p:blipFill>
        <p:spPr bwMode="auto">
          <a:xfrm>
            <a:off x="161338" y="1630385"/>
            <a:ext cx="8776958" cy="33818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39A72D-0FE3-443D-B064-2C7FA140E579}" type="slidenum">
              <a:rPr lang="en-US"/>
              <a:pPr/>
              <a:t>38</a:t>
            </a:fld>
            <a:endParaRPr lang="en-US"/>
          </a:p>
        </p:txBody>
      </p:sp>
      <p:sp>
        <p:nvSpPr>
          <p:cNvPr id="1164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Коришћење Single Citation Matcher да пронађете цитате</a:t>
            </a:r>
            <a:endParaRPr lang="sr-Latn-CS" sz="3600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31411" t="27487" r="51090" b="37418"/>
          <a:stretch>
            <a:fillRect/>
          </a:stretch>
        </p:blipFill>
        <p:spPr bwMode="auto">
          <a:xfrm>
            <a:off x="379203" y="2675466"/>
            <a:ext cx="1839064" cy="1998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Content Placeholder 9"/>
          <p:cNvPicPr>
            <a:picLocks noGrp="1"/>
          </p:cNvPicPr>
          <p:nvPr>
            <p:ph idx="1"/>
          </p:nvPr>
        </p:nvPicPr>
        <p:blipFill>
          <a:blip r:embed="rId4" cstate="print"/>
          <a:srcRect l="19266" t="19544" r="47060" b="45751"/>
          <a:stretch>
            <a:fillRect/>
          </a:stretch>
        </p:blipFill>
        <p:spPr bwMode="auto">
          <a:xfrm>
            <a:off x="2610449" y="1845825"/>
            <a:ext cx="6158301" cy="3570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CF312C-E607-47C3-98A1-E6CD8CEA9922}" type="slidenum">
              <a:rPr lang="en-US"/>
              <a:pPr/>
              <a:t>39</a:t>
            </a:fld>
            <a:endParaRPr lang="en-US"/>
          </a:p>
        </p:txBody>
      </p:sp>
      <p:sp>
        <p:nvSpPr>
          <p:cNvPr id="1166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/>
              <a:t>Da li ima nešto specijalno za kliničku pretragu?</a:t>
            </a:r>
          </a:p>
        </p:txBody>
      </p:sp>
      <p:sp>
        <p:nvSpPr>
          <p:cNvPr id="1166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Cyrl-CS"/>
              <a:t>Из страна Клиничких Упита (Clinical Queries) можете да претражујете</a:t>
            </a:r>
            <a:r>
              <a:rPr lang="sr-Latn-CS"/>
              <a:t>:</a:t>
            </a:r>
            <a:r>
              <a:rPr lang="sr-Cyrl-CS"/>
              <a:t> </a:t>
            </a:r>
            <a:endParaRPr lang="sr-Latn-CS"/>
          </a:p>
          <a:p>
            <a:pPr lvl="1"/>
            <a:r>
              <a:rPr lang="sr-Cyrl-CS" u="sng"/>
              <a:t>категорије клиничке студије</a:t>
            </a:r>
            <a:r>
              <a:rPr lang="sr-Cyrl-CS" i="1"/>
              <a:t> (</a:t>
            </a:r>
            <a:r>
              <a:rPr lang="sr-Latn-CS" i="1"/>
              <a:t>Clinical Study Category</a:t>
            </a:r>
            <a:r>
              <a:rPr lang="sr-Cyrl-CS" i="1"/>
              <a:t>)</a:t>
            </a:r>
            <a:r>
              <a:rPr lang="sr-Latn-CS"/>
              <a:t>, </a:t>
            </a:r>
          </a:p>
          <a:p>
            <a:pPr lvl="1"/>
            <a:r>
              <a:rPr lang="sr-Cyrl-CS"/>
              <a:t>пронађете </a:t>
            </a:r>
            <a:r>
              <a:rPr lang="sr-Cyrl-CS">
                <a:hlinkClick r:id="rId3"/>
              </a:rPr>
              <a:t>систематичне прегледе</a:t>
            </a:r>
            <a:r>
              <a:rPr lang="sr-Latn-CS"/>
              <a:t> </a:t>
            </a:r>
            <a:r>
              <a:rPr lang="sr-Cyrl-CS"/>
              <a:t>(</a:t>
            </a:r>
            <a:r>
              <a:rPr lang="sr-Cyrl-CS" i="1"/>
              <a:t>systematic reviews</a:t>
            </a:r>
            <a:r>
              <a:rPr lang="sr-Cyrl-CS"/>
              <a:t>) и </a:t>
            </a:r>
            <a:endParaRPr lang="sr-Latn-CS"/>
          </a:p>
          <a:p>
            <a:pPr lvl="1"/>
            <a:r>
              <a:rPr lang="sr-Cyrl-CS"/>
              <a:t>стартујете </a:t>
            </a:r>
            <a:r>
              <a:rPr lang="sr-Cyrl-CS">
                <a:hlinkClick r:id="rId3"/>
              </a:rPr>
              <a:t>претрагу медицинске генетике</a:t>
            </a:r>
            <a:r>
              <a:rPr lang="sr-Cyrl-CS"/>
              <a:t> (</a:t>
            </a:r>
            <a:r>
              <a:rPr lang="sr-Cyrl-CS" i="1"/>
              <a:t>medical genetics</a:t>
            </a:r>
            <a:r>
              <a:rPr lang="sr-Cyrl-CS"/>
              <a:t>)</a:t>
            </a:r>
            <a:endParaRPr lang="sr-Latn-C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538EDB-D114-45E6-A250-DA318DD6CD08}" type="slidenum">
              <a:rPr lang="en-US"/>
              <a:pPr/>
              <a:t>4</a:t>
            </a:fld>
            <a:endParaRPr lang="en-US"/>
          </a:p>
        </p:txBody>
      </p:sp>
      <p:sp>
        <p:nvSpPr>
          <p:cNvPr id="1102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Latn-CS" sz="3600" i="1"/>
              <a:t>С</a:t>
            </a:r>
            <a:r>
              <a:rPr lang="sr-Cyrl-CS" sz="3600" i="1"/>
              <a:t>траница са информацијама о здрављу које доносе NIH, SAD</a:t>
            </a:r>
            <a:endParaRPr lang="sr-Latn-CS" sz="3600" i="1"/>
          </a:p>
        </p:txBody>
      </p:sp>
      <p:sp>
        <p:nvSpPr>
          <p:cNvPr id="110285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1102852" name="Picture 4"/>
          <p:cNvPicPr>
            <a:picLocks noChangeAspect="1" noChangeArrowheads="1"/>
          </p:cNvPicPr>
          <p:nvPr/>
        </p:nvPicPr>
        <p:blipFill>
          <a:blip r:embed="rId3" cstate="print"/>
          <a:srcRect b="6633"/>
          <a:stretch>
            <a:fillRect/>
          </a:stretch>
        </p:blipFill>
        <p:spPr bwMode="auto">
          <a:xfrm>
            <a:off x="946150" y="1371600"/>
            <a:ext cx="7127875" cy="4992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8AE551-B30E-45D6-916A-ACF00930FF20}" type="slidenum">
              <a:rPr lang="en-US"/>
              <a:pPr/>
              <a:t>40</a:t>
            </a:fld>
            <a:endParaRPr lang="en-US"/>
          </a:p>
        </p:txBody>
      </p:sp>
      <p:sp>
        <p:nvSpPr>
          <p:cNvPr id="11683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К</a:t>
            </a:r>
            <a:r>
              <a:rPr lang="sr-Latn-CS"/>
              <a:t>атегорије клиничке студије</a:t>
            </a:r>
          </a:p>
        </p:txBody>
      </p:sp>
      <p:sp>
        <p:nvSpPr>
          <p:cNvPr id="11683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80000"/>
              </a:lnSpc>
            </a:pPr>
            <a:r>
              <a:rPr lang="sr-Cyrl-CS" sz="2800"/>
              <a:t>Кликните на </a:t>
            </a:r>
            <a:r>
              <a:rPr lang="sr-Latn-CS" sz="2800">
                <a:hlinkClick r:id="rId3"/>
              </a:rPr>
              <a:t>Clinical Queries</a:t>
            </a:r>
            <a:r>
              <a:rPr lang="sr-Cyrl-CS" sz="2800"/>
              <a:t> на насловној страни </a:t>
            </a:r>
            <a:r>
              <a:rPr lang="sr-Latn-CS" sz="2800"/>
              <a:t>PubMed</a:t>
            </a:r>
            <a:r>
              <a:rPr lang="sr-Cyrl-CS" sz="2800"/>
              <a:t>-а или користите напредну претрагу</a:t>
            </a:r>
          </a:p>
          <a:p>
            <a:pPr marL="609600" indent="-609600">
              <a:lnSpc>
                <a:spcPct val="80000"/>
              </a:lnSpc>
            </a:pPr>
            <a:r>
              <a:rPr lang="sr-Cyrl-CS" sz="2800"/>
              <a:t>Унесите појам за претрагу у поље за претрагу</a:t>
            </a:r>
          </a:p>
          <a:p>
            <a:pPr marL="609600" indent="-609600">
              <a:lnSpc>
                <a:spcPct val="80000"/>
              </a:lnSpc>
            </a:pPr>
            <a:r>
              <a:rPr lang="sr-Cyrl-CS" sz="2800"/>
              <a:t>У оквиру картице Clinical Study Categories </a:t>
            </a:r>
            <a:r>
              <a:rPr lang="sr-Latn-CS" sz="2800"/>
              <a:t>o</a:t>
            </a:r>
            <a:r>
              <a:rPr lang="sr-Cyrl-CS" sz="2800"/>
              <a:t>даберите категорију (</a:t>
            </a:r>
            <a:r>
              <a:rPr lang="sr-Latn-CS" sz="2800" i="1"/>
              <a:t>category</a:t>
            </a:r>
            <a:r>
              <a:rPr lang="sr-Latn-CS" sz="2800"/>
              <a:t>)</a:t>
            </a:r>
            <a:r>
              <a:rPr lang="sr-Cyrl-CS" sz="2800"/>
              <a:t>: </a:t>
            </a:r>
            <a:r>
              <a:rPr lang="sr-Latn-CS" sz="2800"/>
              <a:t>etiology</a:t>
            </a:r>
            <a:r>
              <a:rPr lang="sr-Cyrl-CS" sz="2800"/>
              <a:t>, </a:t>
            </a:r>
            <a:r>
              <a:rPr lang="sr-Latn-CS" sz="2800"/>
              <a:t>diagnosis</a:t>
            </a:r>
            <a:r>
              <a:rPr lang="sr-Cyrl-CS" sz="2800"/>
              <a:t>, </a:t>
            </a:r>
            <a:r>
              <a:rPr lang="sr-Latn-CS" sz="2800"/>
              <a:t>therapy</a:t>
            </a:r>
            <a:r>
              <a:rPr lang="sr-Cyrl-CS" sz="2800"/>
              <a:t>, </a:t>
            </a:r>
            <a:r>
              <a:rPr lang="sr-Latn-CS" sz="2800"/>
              <a:t>prognosis</a:t>
            </a:r>
            <a:r>
              <a:rPr lang="sr-Cyrl-CS" sz="2800"/>
              <a:t> или clinical prediction </a:t>
            </a:r>
            <a:r>
              <a:rPr lang="sr-Latn-CS" sz="2800"/>
              <a:t>quides</a:t>
            </a:r>
            <a:endParaRPr lang="sr-Cyrl-CS" sz="2800"/>
          </a:p>
          <a:p>
            <a:pPr marL="609600" indent="-609600">
              <a:lnSpc>
                <a:spcPct val="80000"/>
              </a:lnSpc>
            </a:pPr>
            <a:r>
              <a:rPr lang="sr-Cyrl-CS" sz="2800"/>
              <a:t>У оквиру картице Clinical Study Categories </a:t>
            </a:r>
            <a:r>
              <a:rPr lang="sr-Latn-CS" sz="2800"/>
              <a:t>o</a:t>
            </a:r>
            <a:r>
              <a:rPr lang="sr-Cyrl-CS" sz="2800"/>
              <a:t>даберите опсег</a:t>
            </a:r>
            <a:r>
              <a:rPr lang="sr-Latn-CS" sz="2800"/>
              <a:t> (</a:t>
            </a:r>
            <a:r>
              <a:rPr lang="sr-Latn-CS" sz="2800" i="1"/>
              <a:t>scope</a:t>
            </a:r>
            <a:r>
              <a:rPr lang="sr-Latn-CS" sz="2800"/>
              <a:t>)</a:t>
            </a:r>
            <a:r>
              <a:rPr lang="sr-Cyrl-CS" sz="2800"/>
              <a:t>: </a:t>
            </a:r>
            <a:r>
              <a:rPr lang="sr-Latn-CS" sz="2800"/>
              <a:t>broad</a:t>
            </a:r>
            <a:r>
              <a:rPr lang="sr-Cyrl-CS" sz="2800"/>
              <a:t> или </a:t>
            </a:r>
            <a:r>
              <a:rPr lang="sr-Latn-CS" sz="2800"/>
              <a:t>narrow</a:t>
            </a:r>
            <a:endParaRPr lang="sr-Cyrl-CS" sz="2800"/>
          </a:p>
          <a:p>
            <a:pPr marL="609600" indent="-609600">
              <a:lnSpc>
                <a:spcPct val="80000"/>
              </a:lnSpc>
            </a:pPr>
            <a:r>
              <a:rPr lang="sr-Cyrl-CS" sz="2800"/>
              <a:t>Кликните </a:t>
            </a:r>
            <a:r>
              <a:rPr lang="sr-Latn-CS" sz="2800" i="1"/>
              <a:t>Search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DBC50D-187D-4FFD-B594-341DF711A4EB}" type="slidenum">
              <a:rPr lang="en-US"/>
              <a:pPr/>
              <a:t>41</a:t>
            </a:fld>
            <a:endParaRPr lang="en-US"/>
          </a:p>
        </p:txBody>
      </p:sp>
      <p:sp>
        <p:nvSpPr>
          <p:cNvPr id="1170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000" i="1"/>
              <a:t>Тражење клиничких аспеката терапије генима за цистичну фиброзу</a:t>
            </a:r>
            <a:endParaRPr lang="sr-Latn-CS" sz="3000"/>
          </a:p>
        </p:txBody>
      </p:sp>
      <p:sp>
        <p:nvSpPr>
          <p:cNvPr id="1170436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162" t="19853" r="61417" b="37010"/>
          <a:stretch>
            <a:fillRect/>
          </a:stretch>
        </p:blipFill>
        <p:spPr bwMode="auto">
          <a:xfrm>
            <a:off x="2528984" y="1497407"/>
            <a:ext cx="4066550" cy="48266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A5919B-65AF-4425-A772-D58B57AFDC72}" type="slidenum">
              <a:rPr lang="en-US"/>
              <a:pPr/>
              <a:t>42</a:t>
            </a:fld>
            <a:endParaRPr lang="en-US"/>
          </a:p>
        </p:txBody>
      </p:sp>
      <p:sp>
        <p:nvSpPr>
          <p:cNvPr id="1174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Тражење терапије инхалацијом упале плућа</a:t>
            </a:r>
            <a:r>
              <a:rPr lang="sr-Latn-CS" sz="3600"/>
              <a:t> </a:t>
            </a:r>
          </a:p>
        </p:txBody>
      </p:sp>
      <p:sp>
        <p:nvSpPr>
          <p:cNvPr id="1174532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576" t="19612" r="40877" b="39693"/>
          <a:stretch>
            <a:fillRect/>
          </a:stretch>
        </p:blipFill>
        <p:spPr bwMode="auto">
          <a:xfrm>
            <a:off x="541557" y="1375207"/>
            <a:ext cx="8179110" cy="462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61DF3B1-17E9-4654-BB6E-BB1862EE4ECF}" type="slidenum">
              <a:rPr lang="en-US"/>
              <a:pPr/>
              <a:t>43</a:t>
            </a:fld>
            <a:endParaRPr lang="en-US"/>
          </a:p>
        </p:txBody>
      </p:sp>
      <p:sp>
        <p:nvSpPr>
          <p:cNvPr id="1176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3600" i="1"/>
              <a:t>Проналажење информација о анемији и генетских савета</a:t>
            </a:r>
            <a:r>
              <a:rPr lang="sr-Latn-CS" sz="3600"/>
              <a:t> </a:t>
            </a:r>
          </a:p>
        </p:txBody>
      </p:sp>
      <p:sp>
        <p:nvSpPr>
          <p:cNvPr id="1176580" name="Rectangle 4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576" t="18898" r="21405" b="39379"/>
          <a:stretch>
            <a:fillRect/>
          </a:stretch>
        </p:blipFill>
        <p:spPr bwMode="auto">
          <a:xfrm>
            <a:off x="332530" y="1922890"/>
            <a:ext cx="8590615" cy="33603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12C34B7-B417-44E3-B7E8-FF3113D3FF52}" type="slidenum">
              <a:rPr lang="en-US"/>
              <a:pPr/>
              <a:t>44</a:t>
            </a:fld>
            <a:endParaRPr lang="en-US"/>
          </a:p>
        </p:txBody>
      </p:sp>
      <p:sp>
        <p:nvSpPr>
          <p:cNvPr id="11786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/>
              <a:t>Објашњење резултата претраге</a:t>
            </a:r>
            <a:endParaRPr lang="sr-Latn-CS"/>
          </a:p>
        </p:txBody>
      </p:sp>
      <p:pic>
        <p:nvPicPr>
          <p:cNvPr id="1178627" name="Picture 3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96900" y="1495425"/>
            <a:ext cx="7653338" cy="4913313"/>
          </a:xfrm>
          <a:noFill/>
          <a:ln/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17919E-39C8-41DF-AB07-0E10B810BCA1}" type="slidenum">
              <a:rPr lang="en-US"/>
              <a:pPr/>
              <a:t>45</a:t>
            </a:fld>
            <a:endParaRPr lang="en-US"/>
          </a:p>
        </p:txBody>
      </p:sp>
      <p:sp>
        <p:nvSpPr>
          <p:cNvPr id="11806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Постављање ограничења (лимита</a:t>
            </a:r>
            <a:r>
              <a:rPr lang="sr-Cyrl-CS" sz="3600" i="1"/>
              <a:t>)  </a:t>
            </a:r>
            <a:r>
              <a:rPr lang="en-GB" sz="3600" i="1"/>
              <a:t>у претраживању</a:t>
            </a:r>
            <a:r>
              <a:rPr lang="sr-Latn-CS" sz="3600"/>
              <a:t> </a:t>
            </a:r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300" t="24265" r="71901" b="32843"/>
          <a:stretch>
            <a:fillRect/>
          </a:stretch>
        </p:blipFill>
        <p:spPr bwMode="auto">
          <a:xfrm>
            <a:off x="1504370" y="1443182"/>
            <a:ext cx="1950030" cy="4806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8"/>
          <p:cNvPicPr/>
          <p:nvPr/>
        </p:nvPicPr>
        <p:blipFill>
          <a:blip r:embed="rId4" cstate="print"/>
          <a:srcRect l="18417" t="15211" r="62835" b="14134"/>
          <a:stretch>
            <a:fillRect/>
          </a:stretch>
        </p:blipFill>
        <p:spPr bwMode="auto">
          <a:xfrm>
            <a:off x="4620913" y="1386682"/>
            <a:ext cx="2389487" cy="50584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875C2F-B7B9-4FA2-A883-5CB25F1985A2}" type="slidenum">
              <a:rPr lang="en-US"/>
              <a:pPr/>
              <a:t>46</a:t>
            </a:fld>
            <a:endParaRPr lang="en-US"/>
          </a:p>
        </p:txBody>
      </p:sp>
      <p:sp>
        <p:nvSpPr>
          <p:cNvPr id="1182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 smtClean="0"/>
              <a:t>Резултати претраживања са укљученим ограничењима</a:t>
            </a:r>
            <a:r>
              <a:rPr lang="sr-Latn-CS" sz="3600" smtClean="0"/>
              <a:t> </a:t>
            </a:r>
            <a:endParaRPr lang="sr-Latn-CS" sz="3600"/>
          </a:p>
        </p:txBody>
      </p:sp>
      <p:sp>
        <p:nvSpPr>
          <p:cNvPr id="7" name="Content Placeholder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/>
          <p:cNvPicPr/>
          <p:nvPr/>
        </p:nvPicPr>
        <p:blipFill>
          <a:blip r:embed="rId3" cstate="print"/>
          <a:srcRect l="18145" t="23067" r="35606" b="32761"/>
          <a:stretch>
            <a:fillRect/>
          </a:stretch>
        </p:blipFill>
        <p:spPr bwMode="auto">
          <a:xfrm>
            <a:off x="432647" y="1561768"/>
            <a:ext cx="8211819" cy="43733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C45A5-F7F3-4EEF-8A13-257663D00CB3}" type="slidenum">
              <a:rPr lang="en-US"/>
              <a:pPr/>
              <a:t>47</a:t>
            </a:fld>
            <a:endParaRPr lang="en-US"/>
          </a:p>
        </p:txBody>
      </p:sp>
      <p:sp>
        <p:nvSpPr>
          <p:cNvPr id="1184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sz="3600" i="1"/>
              <a:t>Резултати претраживања са укљученим ограничењима</a:t>
            </a:r>
            <a:r>
              <a:rPr lang="sr-Latn-CS" sz="3600"/>
              <a:t> </a:t>
            </a:r>
          </a:p>
        </p:txBody>
      </p:sp>
      <p:sp>
        <p:nvSpPr>
          <p:cNvPr id="10" name="Content Placeholder 9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1" name="Picture 10"/>
          <p:cNvPicPr/>
          <p:nvPr/>
        </p:nvPicPr>
        <p:blipFill>
          <a:blip r:embed="rId3" cstate="print"/>
          <a:srcRect l="18168" t="24782" r="35882" b="25408"/>
          <a:stretch>
            <a:fillRect/>
          </a:stretch>
        </p:blipFill>
        <p:spPr bwMode="auto">
          <a:xfrm>
            <a:off x="832010" y="1462230"/>
            <a:ext cx="7575389" cy="46202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54525F-0A34-425C-B847-585061FFCFCD}" type="slidenum">
              <a:rPr lang="en-US"/>
              <a:pPr/>
              <a:t>48</a:t>
            </a:fld>
            <a:endParaRPr lang="en-US"/>
          </a:p>
        </p:txBody>
      </p:sp>
      <p:sp>
        <p:nvSpPr>
          <p:cNvPr id="118681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GB" i="1"/>
              <a:t>Приказивања абстракта</a:t>
            </a:r>
            <a:endParaRPr lang="sr-Latn-CS"/>
          </a:p>
        </p:txBody>
      </p:sp>
      <p:sp>
        <p:nvSpPr>
          <p:cNvPr id="118681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9" name="Picture 8"/>
          <p:cNvPicPr/>
          <p:nvPr/>
        </p:nvPicPr>
        <p:blipFill>
          <a:blip r:embed="rId3" cstate="print"/>
          <a:srcRect l="18576" t="25268" r="19610" b="9967"/>
          <a:stretch>
            <a:fillRect/>
          </a:stretch>
        </p:blipFill>
        <p:spPr bwMode="auto">
          <a:xfrm>
            <a:off x="606020" y="1452468"/>
            <a:ext cx="8016527" cy="4728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DCC6AE-7506-423E-BC47-89C76EAFC16A}" type="slidenum">
              <a:rPr lang="en-US"/>
              <a:pPr/>
              <a:t>49</a:t>
            </a:fld>
            <a:endParaRPr lang="en-US"/>
          </a:p>
        </p:txBody>
      </p:sp>
      <p:sp>
        <p:nvSpPr>
          <p:cNvPr id="1188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Закључак </a:t>
            </a:r>
            <a:endParaRPr lang="sr-Latn-CS"/>
          </a:p>
        </p:txBody>
      </p:sp>
      <p:sp>
        <p:nvSpPr>
          <p:cNvPr id="11888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2800"/>
              <a:t>PubMed представља моћан извор медицинских информација за лекара практичара</a:t>
            </a:r>
            <a:endParaRPr lang="sr-Cyrl-CS" sz="2800"/>
          </a:p>
          <a:p>
            <a:r>
              <a:rPr lang="sr-Latn-RS" sz="2800" smtClean="0"/>
              <a:t>B</a:t>
            </a:r>
            <a:r>
              <a:rPr lang="en-US" sz="2800" smtClean="0"/>
              <a:t>есплатан </a:t>
            </a:r>
            <a:r>
              <a:rPr lang="sr-Latn-RS" sz="2800" smtClean="0"/>
              <a:t>je </a:t>
            </a:r>
            <a:r>
              <a:rPr lang="en-US" sz="2800" smtClean="0"/>
              <a:t>и </a:t>
            </a:r>
            <a:r>
              <a:rPr lang="en-US" sz="2800"/>
              <a:t>прилично једноставан за рад</a:t>
            </a:r>
            <a:endParaRPr lang="sr-Cyrl-CS" sz="2800"/>
          </a:p>
          <a:p>
            <a:r>
              <a:rPr lang="sr-Latn-RS" sz="2800" smtClean="0"/>
              <a:t>K</a:t>
            </a:r>
            <a:r>
              <a:rPr lang="en-US" sz="2800" smtClean="0"/>
              <a:t>оришћење </a:t>
            </a:r>
            <a:r>
              <a:rPr lang="en-US" sz="2800"/>
              <a:t>базе није могуће без приступа </a:t>
            </a:r>
            <a:r>
              <a:rPr lang="sr-Cyrl-CS" sz="2800"/>
              <a:t>И</a:t>
            </a:r>
            <a:r>
              <a:rPr lang="en-US" sz="2800"/>
              <a:t>нтернету и познавања основа енглеског језика</a:t>
            </a:r>
            <a:endParaRPr lang="sr-Cyrl-CS" sz="2800"/>
          </a:p>
          <a:p>
            <a:r>
              <a:rPr lang="sr-Cyrl-CS" sz="2800"/>
              <a:t>У</a:t>
            </a:r>
            <a:r>
              <a:rPr lang="en-US" sz="2800"/>
              <a:t>спех претраживања зависи првенствено од доброг састављања упита</a:t>
            </a:r>
            <a:endParaRPr lang="sr-Latn-CS" sz="28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60DB88-9842-428E-8F75-CAD31F18E8C4}" type="slidenum">
              <a:rPr lang="en-US"/>
              <a:pPr/>
              <a:t>5</a:t>
            </a:fld>
            <a:endParaRPr lang="en-US"/>
          </a:p>
        </p:txBody>
      </p:sp>
      <p:sp>
        <p:nvSpPr>
          <p:cNvPr id="11048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sr-Cyrl-CS" sz="2800" i="1"/>
              <a:t>Страница највећег светског удружења неуролошких наука</a:t>
            </a:r>
            <a:r>
              <a:rPr lang="sr-Cyrl-CS" sz="2800"/>
              <a:t> </a:t>
            </a:r>
            <a:r>
              <a:rPr lang="sr-Cyrl-CS" sz="2800" i="1"/>
              <a:t>(</a:t>
            </a:r>
            <a:r>
              <a:rPr lang="sr-Cyrl-CS" sz="2800" i="1">
                <a:hlinkClick r:id="rId3"/>
              </a:rPr>
              <a:t>http://www.sfn.org/</a:t>
            </a:r>
            <a:r>
              <a:rPr lang="sr-Cyrl-CS" sz="2800" i="1"/>
              <a:t>)</a:t>
            </a:r>
            <a:r>
              <a:rPr lang="sr-Latn-CS" sz="2800"/>
              <a:t> </a:t>
            </a:r>
          </a:p>
        </p:txBody>
      </p:sp>
      <p:sp>
        <p:nvSpPr>
          <p:cNvPr id="11048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sr-Latn-CS"/>
          </a:p>
        </p:txBody>
      </p:sp>
      <p:pic>
        <p:nvPicPr>
          <p:cNvPr id="1104900" name="Picture 4"/>
          <p:cNvPicPr>
            <a:picLocks noChangeAspect="1" noChangeArrowheads="1"/>
          </p:cNvPicPr>
          <p:nvPr/>
        </p:nvPicPr>
        <p:blipFill>
          <a:blip r:embed="rId4" cstate="print"/>
          <a:srcRect b="7368"/>
          <a:stretch>
            <a:fillRect/>
          </a:stretch>
        </p:blipFill>
        <p:spPr bwMode="auto">
          <a:xfrm>
            <a:off x="822325" y="1397000"/>
            <a:ext cx="7065963" cy="490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1A1CF4-5AC1-474B-9D28-2D091308C8F7}" type="slidenum">
              <a:rPr lang="en-US"/>
              <a:pPr/>
              <a:t>6</a:t>
            </a:fld>
            <a:endParaRPr lang="en-US"/>
          </a:p>
        </p:txBody>
      </p:sp>
      <p:sp>
        <p:nvSpPr>
          <p:cNvPr id="1106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Преглед библиографских база података</a:t>
            </a:r>
            <a:endParaRPr lang="sr-Latn-CS" sz="3600"/>
          </a:p>
        </p:txBody>
      </p:sp>
      <p:sp>
        <p:nvSpPr>
          <p:cNvPr id="1106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000" b="1">
                <a:hlinkClick r:id="rId3"/>
              </a:rPr>
              <a:t>PubMed</a:t>
            </a:r>
            <a:r>
              <a:rPr lang="en-GB" sz="2000"/>
              <a:t> тј</a:t>
            </a:r>
            <a:r>
              <a:rPr lang="sr-Latn-CS" sz="2000"/>
              <a:t>. </a:t>
            </a:r>
            <a:r>
              <a:rPr lang="en-GB" sz="2000"/>
              <a:t>јавно доступни </a:t>
            </a:r>
            <a:r>
              <a:rPr lang="sr-Latn-CS" sz="2000" b="1"/>
              <a:t>Medline</a:t>
            </a:r>
            <a:r>
              <a:rPr lang="sr-Latn-CS" sz="2000"/>
              <a:t>, </a:t>
            </a:r>
            <a:r>
              <a:rPr lang="en-GB" sz="2000"/>
              <a:t>је најпознатија медицинска библиографска база података коју ствара </a:t>
            </a:r>
            <a:r>
              <a:rPr lang="sr-Latn-CS" sz="2000" i="1"/>
              <a:t>National Center for Biotechnology Information (NCBI)</a:t>
            </a:r>
            <a:r>
              <a:rPr lang="sr-Latn-CS" sz="2000"/>
              <a:t> </a:t>
            </a:r>
          </a:p>
          <a:p>
            <a:r>
              <a:rPr lang="sr-Latn-CS" sz="2000" b="1">
                <a:hlinkClick r:id="rId4"/>
              </a:rPr>
              <a:t>NLM Gateway</a:t>
            </a:r>
            <a:r>
              <a:rPr lang="en-GB" sz="2000"/>
              <a:t> је сервис којим </a:t>
            </a:r>
            <a:r>
              <a:rPr lang="sr-Latn-CS" sz="2000" i="1"/>
              <a:t>National Library of Medicine </a:t>
            </a:r>
            <a:r>
              <a:rPr lang="en-GB" sz="2000"/>
              <a:t>омогућава корисницима да путем само једног упита истовремено претражују различите базе података</a:t>
            </a:r>
            <a:r>
              <a:rPr lang="sr-Latn-CS" sz="2000"/>
              <a:t>:</a:t>
            </a:r>
            <a:endParaRPr lang="sr-Latn-CS" sz="2000">
              <a:hlinkClick r:id="rId5"/>
            </a:endParaRPr>
          </a:p>
          <a:p>
            <a:pPr lvl="1"/>
            <a:r>
              <a:rPr lang="sr-Latn-CS" sz="1800">
                <a:hlinkClick r:id="rId5"/>
              </a:rPr>
              <a:t>MEDLINE/PubMed</a:t>
            </a:r>
            <a:r>
              <a:rPr lang="sr-Latn-CS" sz="1800"/>
              <a:t>, OLDMEDLINE (</a:t>
            </a:r>
            <a:r>
              <a:rPr lang="sr-Cyrl-CS" sz="1800"/>
              <a:t>садржи референце од</a:t>
            </a:r>
            <a:r>
              <a:rPr lang="sr-Latn-CS" sz="1800"/>
              <a:t> 1958. </a:t>
            </a:r>
            <a:r>
              <a:rPr lang="sr-Cyrl-CS" sz="1800"/>
              <a:t>до</a:t>
            </a:r>
            <a:r>
              <a:rPr lang="sr-Latn-CS" sz="1800"/>
              <a:t> 1965. </a:t>
            </a:r>
            <a:r>
              <a:rPr lang="sr-Cyrl-CS" sz="1800"/>
              <a:t>године</a:t>
            </a:r>
            <a:r>
              <a:rPr lang="sr-Latn-CS" sz="1800"/>
              <a:t>), </a:t>
            </a:r>
            <a:endParaRPr lang="sr-Latn-CS" sz="1800">
              <a:hlinkClick r:id="rId6"/>
            </a:endParaRPr>
          </a:p>
          <a:p>
            <a:pPr lvl="1"/>
            <a:r>
              <a:rPr lang="sr-Latn-CS" sz="1800">
                <a:hlinkClick r:id="rId6"/>
              </a:rPr>
              <a:t>LOCATORplus</a:t>
            </a:r>
            <a:r>
              <a:rPr lang="en-GB" sz="1800"/>
              <a:t> </a:t>
            </a:r>
            <a:r>
              <a:rPr lang="sr-Latn-CS" sz="1800"/>
              <a:t>(</a:t>
            </a:r>
            <a:r>
              <a:rPr lang="sr-Cyrl-CS" sz="1800"/>
              <a:t>преко</a:t>
            </a:r>
            <a:r>
              <a:rPr lang="sr-Latn-CS" sz="1800"/>
              <a:t> 800.000 </a:t>
            </a:r>
            <a:r>
              <a:rPr lang="sr-Cyrl-CS" sz="1800"/>
              <a:t>библиографских описа књига</a:t>
            </a:r>
            <a:r>
              <a:rPr lang="sr-Latn-CS" sz="1800"/>
              <a:t>, </a:t>
            </a:r>
            <a:r>
              <a:rPr lang="sr-Cyrl-CS" sz="1800"/>
              <a:t>аудиовизуелне грађе и часописа</a:t>
            </a:r>
            <a:r>
              <a:rPr lang="sr-Latn-CS" sz="1800"/>
              <a:t>), </a:t>
            </a:r>
            <a:endParaRPr lang="sr-Latn-CS" sz="1800">
              <a:hlinkClick r:id="rId7"/>
            </a:endParaRPr>
          </a:p>
          <a:p>
            <a:pPr lvl="1"/>
            <a:r>
              <a:rPr lang="sr-Latn-CS" sz="1800">
                <a:hlinkClick r:id="rId7"/>
              </a:rPr>
              <a:t>DIRLINE</a:t>
            </a:r>
            <a:r>
              <a:rPr lang="en-GB" sz="1800"/>
              <a:t> </a:t>
            </a:r>
            <a:r>
              <a:rPr lang="sr-Latn-CS" sz="1800"/>
              <a:t>(</a:t>
            </a:r>
            <a:r>
              <a:rPr lang="sr-Cyrl-CS" sz="1800"/>
              <a:t>информације о здравственим установама</a:t>
            </a:r>
            <a:r>
              <a:rPr lang="sr-Latn-CS" sz="1800"/>
              <a:t>, </a:t>
            </a:r>
            <a:r>
              <a:rPr lang="sr-Cyrl-CS" sz="1800"/>
              <a:t>различитим истраживачким изворима и пројектима</a:t>
            </a:r>
            <a:r>
              <a:rPr lang="sr-Latn-CS" sz="1800"/>
              <a:t>), </a:t>
            </a:r>
            <a:endParaRPr lang="sr-Latn-CS" sz="1800">
              <a:hlinkClick r:id="rId8"/>
            </a:endParaRPr>
          </a:p>
          <a:p>
            <a:pPr lvl="1"/>
            <a:r>
              <a:rPr lang="sr-Latn-CS" sz="1800">
                <a:hlinkClick r:id="rId8"/>
              </a:rPr>
              <a:t>MEDLINEplus</a:t>
            </a:r>
            <a:r>
              <a:rPr lang="en-GB" sz="1800"/>
              <a:t> </a:t>
            </a:r>
            <a:r>
              <a:rPr lang="sr-Latn-CS" sz="1800"/>
              <a:t>(</a:t>
            </a:r>
            <a:r>
              <a:rPr lang="sr-Cyrl-CS" sz="1800"/>
              <a:t>медицинске информације намењене јавности</a:t>
            </a:r>
            <a:r>
              <a:rPr lang="sr-Latn-CS" sz="1800"/>
              <a:t>), AIDS Meetings, Health Services Research Meetings, Space Life Sciences Meetings </a:t>
            </a:r>
            <a:r>
              <a:rPr lang="sr-Cyrl-CS" sz="1800"/>
              <a:t>и</a:t>
            </a:r>
            <a:r>
              <a:rPr lang="sr-Latn-CS" sz="1800"/>
              <a:t> HSRProj.</a:t>
            </a:r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D1FABA-9909-4BF0-91E8-C40ABC570B7D}" type="slidenum">
              <a:rPr lang="en-US"/>
              <a:pPr/>
              <a:t>7</a:t>
            </a:fld>
            <a:endParaRPr lang="en-US"/>
          </a:p>
        </p:txBody>
      </p:sp>
      <p:sp>
        <p:nvSpPr>
          <p:cNvPr id="11089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Преглед библиографских база података</a:t>
            </a:r>
            <a:endParaRPr lang="sr-Latn-CS" sz="3600"/>
          </a:p>
        </p:txBody>
      </p:sp>
      <p:sp>
        <p:nvSpPr>
          <p:cNvPr id="11089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sr-Latn-CS" sz="2600" b="1" u="sng"/>
              <a:t>Web of </a:t>
            </a:r>
            <a:r>
              <a:rPr lang="sr-Latn-CS" sz="2600" b="1" u="sng">
                <a:hlinkClick r:id="rId3"/>
              </a:rPr>
              <a:t>Knowledge</a:t>
            </a:r>
            <a:r>
              <a:rPr lang="en-GB" sz="2600"/>
              <a:t> су цитатне базе података које производи </a:t>
            </a:r>
            <a:r>
              <a:rPr lang="sr-Latn-CS" sz="2600" i="1"/>
              <a:t>Scientific Information (ISI, Philadelphia, USA)</a:t>
            </a:r>
            <a:r>
              <a:rPr lang="sr-Latn-CS" sz="2600"/>
              <a:t> </a:t>
            </a:r>
            <a:r>
              <a:rPr lang="sr-Cyrl-CS" sz="2600"/>
              <a:t>и које </a:t>
            </a:r>
            <a:r>
              <a:rPr lang="en-GB" sz="2600"/>
              <a:t>укључују и релевантне медицинске часописе и то у</a:t>
            </a:r>
            <a:r>
              <a:rPr lang="sr-Latn-CS" sz="2600"/>
              <a:t>: </a:t>
            </a:r>
            <a:endParaRPr lang="sr-Latn-CS" sz="2600" i="1"/>
          </a:p>
          <a:p>
            <a:pPr lvl="1"/>
            <a:r>
              <a:rPr lang="sr-Latn-CS" sz="2200" i="1"/>
              <a:t>Science Citation Index Expanded</a:t>
            </a:r>
            <a:r>
              <a:rPr lang="sr-Latn-CS" sz="2200"/>
              <a:t> - </a:t>
            </a:r>
            <a:r>
              <a:rPr lang="en-GB" sz="2200"/>
              <a:t>садржи библиографске информације</a:t>
            </a:r>
            <a:r>
              <a:rPr lang="sr-Latn-CS" sz="2200"/>
              <a:t>, </a:t>
            </a:r>
            <a:r>
              <a:rPr lang="en-GB" sz="2200"/>
              <a:t>абстракте и цитате из </a:t>
            </a:r>
            <a:r>
              <a:rPr lang="sr-Latn-CS" sz="2200">
                <a:hlinkClick r:id="rId4"/>
              </a:rPr>
              <a:t>7865 </a:t>
            </a:r>
            <a:r>
              <a:rPr lang="en-GB" sz="2200">
                <a:hlinkClick r:id="rId4"/>
              </a:rPr>
              <a:t>водећих</a:t>
            </a:r>
            <a:r>
              <a:rPr lang="sr-Latn-CS" sz="2200">
                <a:hlinkClick r:id="rId4"/>
              </a:rPr>
              <a:t> </a:t>
            </a:r>
            <a:r>
              <a:rPr lang="en-GB" sz="2200">
                <a:hlinkClick r:id="rId4"/>
              </a:rPr>
              <a:t>светских</a:t>
            </a:r>
            <a:r>
              <a:rPr lang="sr-Latn-CS" sz="2200">
                <a:hlinkClick r:id="rId4"/>
              </a:rPr>
              <a:t> </a:t>
            </a:r>
            <a:r>
              <a:rPr lang="sr-Cyrl-CS" sz="2200">
                <a:hlinkClick r:id="rId4"/>
              </a:rPr>
              <a:t>научних </a:t>
            </a:r>
            <a:r>
              <a:rPr lang="en-GB" sz="2200">
                <a:hlinkClick r:id="rId4"/>
              </a:rPr>
              <a:t>часописа</a:t>
            </a:r>
            <a:r>
              <a:rPr lang="sr-Latn-CS" sz="2200"/>
              <a:t>. </a:t>
            </a:r>
          </a:p>
          <a:p>
            <a:pPr lvl="1"/>
            <a:r>
              <a:rPr lang="sr-Latn-CS" sz="2200"/>
              <a:t>S</a:t>
            </a:r>
            <a:r>
              <a:rPr lang="sr-Latn-CS" sz="2200" i="1"/>
              <a:t>ocial Sciences Citation Index (SSCI)</a:t>
            </a:r>
            <a:r>
              <a:rPr lang="sr-Latn-CS" sz="2200"/>
              <a:t> - </a:t>
            </a:r>
            <a:r>
              <a:rPr lang="en-GB" sz="2200"/>
              <a:t>садржи библиографске информације</a:t>
            </a:r>
            <a:r>
              <a:rPr lang="sr-Latn-CS" sz="2200"/>
              <a:t>, </a:t>
            </a:r>
            <a:r>
              <a:rPr lang="en-GB" sz="2200"/>
              <a:t>абстракте и цитате из </a:t>
            </a:r>
            <a:r>
              <a:rPr lang="sr-Latn-CS" sz="2200">
                <a:hlinkClick r:id="rId5"/>
              </a:rPr>
              <a:t>2062 </a:t>
            </a:r>
            <a:r>
              <a:rPr lang="en-GB" sz="2200">
                <a:hlinkClick r:id="rId5"/>
              </a:rPr>
              <a:t>водећих</a:t>
            </a:r>
            <a:r>
              <a:rPr lang="sr-Latn-CS" sz="2200">
                <a:hlinkClick r:id="rId5"/>
              </a:rPr>
              <a:t> </a:t>
            </a:r>
            <a:r>
              <a:rPr lang="en-GB" sz="2200">
                <a:hlinkClick r:id="rId5"/>
              </a:rPr>
              <a:t>светских</a:t>
            </a:r>
            <a:r>
              <a:rPr lang="sr-Latn-CS" sz="2200">
                <a:hlinkClick r:id="rId5"/>
              </a:rPr>
              <a:t> </a:t>
            </a:r>
            <a:r>
              <a:rPr lang="en-GB" sz="2200">
                <a:hlinkClick r:id="rId5"/>
              </a:rPr>
              <a:t>научних</a:t>
            </a:r>
            <a:r>
              <a:rPr lang="sr-Latn-CS" sz="2200">
                <a:hlinkClick r:id="rId5"/>
              </a:rPr>
              <a:t> </a:t>
            </a:r>
            <a:r>
              <a:rPr lang="en-GB" sz="2200">
                <a:hlinkClick r:id="rId5"/>
              </a:rPr>
              <a:t>часописа</a:t>
            </a:r>
            <a:r>
              <a:rPr lang="sr-Latn-CS" sz="2200"/>
              <a:t>; </a:t>
            </a:r>
            <a:r>
              <a:rPr lang="en-GB" sz="2200"/>
              <a:t>селективно покрива релевантне библиографске јединице из преко</a:t>
            </a:r>
            <a:r>
              <a:rPr lang="sr-Latn-CS" sz="2200"/>
              <a:t> 3300 </a:t>
            </a:r>
            <a:r>
              <a:rPr lang="sr-Cyrl-CS" sz="2200"/>
              <a:t>научних </a:t>
            </a:r>
            <a:r>
              <a:rPr lang="en-GB" sz="2200"/>
              <a:t>и стручних часописа</a:t>
            </a:r>
            <a:r>
              <a:rPr lang="sr-Latn-CS" sz="2200" smtClean="0"/>
              <a:t>.</a:t>
            </a:r>
            <a:endParaRPr lang="en-GB" sz="2200" b="1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C3A3940-2025-40B6-B386-99D8886FAD76}" type="slidenum">
              <a:rPr lang="en-US"/>
              <a:pPr/>
              <a:t>8</a:t>
            </a:fld>
            <a:endParaRPr lang="en-US"/>
          </a:p>
        </p:txBody>
      </p:sp>
      <p:sp>
        <p:nvSpPr>
          <p:cNvPr id="1111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Преглед библиографских база података</a:t>
            </a:r>
            <a:endParaRPr lang="sr-Latn-CS" sz="3600"/>
          </a:p>
        </p:txBody>
      </p:sp>
      <p:sp>
        <p:nvSpPr>
          <p:cNvPr id="1111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sz="2400"/>
              <a:t>Приступ само са регистрованих рачунара</a:t>
            </a:r>
            <a:r>
              <a:rPr lang="sr-Latn-CS" sz="2400"/>
              <a:t>: </a:t>
            </a:r>
            <a:endParaRPr lang="en-GB" sz="2400">
              <a:hlinkClick r:id="rId3"/>
            </a:endParaRPr>
          </a:p>
          <a:p>
            <a:pPr lvl="1"/>
            <a:r>
              <a:rPr lang="en-GB" sz="2000">
                <a:hlinkClick r:id="rId3"/>
              </a:rPr>
              <a:t>EBM Reviews - ACP Journal Club</a:t>
            </a:r>
          </a:p>
          <a:p>
            <a:pPr lvl="1"/>
            <a:r>
              <a:rPr lang="en-GB" sz="2000">
                <a:hlinkClick r:id="rId3"/>
              </a:rPr>
              <a:t>EBM Reviews - Cochrane Central Register of Controlled Trials</a:t>
            </a:r>
          </a:p>
          <a:p>
            <a:pPr lvl="1"/>
            <a:r>
              <a:rPr lang="en-GB" sz="2000">
                <a:hlinkClick r:id="rId3"/>
              </a:rPr>
              <a:t>EBM Reviews - Cochrane Database of Systematic Reviews</a:t>
            </a:r>
          </a:p>
          <a:p>
            <a:pPr lvl="1"/>
            <a:r>
              <a:rPr lang="en-GB" sz="2000">
                <a:hlinkClick r:id="rId3"/>
              </a:rPr>
              <a:t>EBM Reviews - Database of Abstracts of Reviews of Effects</a:t>
            </a:r>
          </a:p>
          <a:p>
            <a:pPr lvl="1"/>
            <a:r>
              <a:rPr lang="en-GB" sz="2000">
                <a:hlinkClick r:id="rId3"/>
              </a:rPr>
              <a:t>EBM Reviews Full Text - Cochrane DSR, ACP Journal Club, and DARE</a:t>
            </a:r>
          </a:p>
          <a:p>
            <a:pPr lvl="1"/>
            <a:r>
              <a:rPr lang="en-GB" sz="2000">
                <a:hlinkClick r:id="rId3"/>
              </a:rPr>
              <a:t>All EBM Reviews - Cochrane DSR, ACP Journal Club, DARE, and CCTR</a:t>
            </a:r>
            <a:endParaRPr lang="en-GB" sz="2000"/>
          </a:p>
          <a:p>
            <a:r>
              <a:rPr lang="en-GB" sz="2400"/>
              <a:t>Захтевају претплату:</a:t>
            </a:r>
            <a:endParaRPr lang="en-GB" sz="2400">
              <a:hlinkClick r:id="rId4"/>
            </a:endParaRPr>
          </a:p>
          <a:p>
            <a:pPr lvl="1"/>
            <a:r>
              <a:rPr lang="en-GB" sz="2000">
                <a:hlinkClick r:id="rId4"/>
              </a:rPr>
              <a:t>Evidence-Based Medicine</a:t>
            </a:r>
            <a:endParaRPr lang="en-GB" sz="2000">
              <a:hlinkClick r:id="rId5"/>
            </a:endParaRPr>
          </a:p>
          <a:p>
            <a:pPr lvl="1"/>
            <a:r>
              <a:rPr lang="en-GB" sz="2000">
                <a:hlinkClick r:id="rId5"/>
              </a:rPr>
              <a:t>Clinical Evidence</a:t>
            </a:r>
            <a:endParaRPr lang="sr-Latn-CS" sz="2000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smtClean="0"/>
              <a:t>Предавање бр. 14 © Факултет медицинских наука Универзитета у Крагујевцу</a:t>
            </a:r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sr-Cyrl-CS" smtClean="0"/>
              <a:t>Базичне вештине у информатици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32CA37-C7D2-41BA-A518-F6EB3A1847C6}" type="slidenum">
              <a:rPr lang="en-US"/>
              <a:pPr/>
              <a:t>9</a:t>
            </a:fld>
            <a:endParaRPr lang="en-US"/>
          </a:p>
        </p:txBody>
      </p:sp>
      <p:sp>
        <p:nvSpPr>
          <p:cNvPr id="1113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sz="3600"/>
              <a:t>Преглед библиографских база података</a:t>
            </a:r>
            <a:endParaRPr lang="sr-Latn-CS" sz="3600"/>
          </a:p>
        </p:txBody>
      </p:sp>
      <p:sp>
        <p:nvSpPr>
          <p:cNvPr id="1113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n-GB"/>
              <a:t>Слободно за све:</a:t>
            </a:r>
            <a:endParaRPr lang="en-GB">
              <a:hlinkClick r:id="rId3"/>
            </a:endParaRPr>
          </a:p>
          <a:p>
            <a:pPr lvl="1"/>
            <a:r>
              <a:rPr lang="en-GB">
                <a:hlinkClick r:id="rId3"/>
              </a:rPr>
              <a:t>Bandolier</a:t>
            </a:r>
            <a:endParaRPr lang="en-GB">
              <a:hlinkClick r:id="rId4"/>
            </a:endParaRPr>
          </a:p>
          <a:p>
            <a:pPr lvl="1"/>
            <a:r>
              <a:rPr lang="en-GB">
                <a:hlinkClick r:id="rId4"/>
              </a:rPr>
              <a:t>PubMed Clinical Queries</a:t>
            </a:r>
            <a:endParaRPr lang="en-GB">
              <a:hlinkClick r:id="rId5"/>
            </a:endParaRPr>
          </a:p>
          <a:p>
            <a:pPr lvl="1"/>
            <a:r>
              <a:rPr lang="en-GB">
                <a:hlinkClick r:id="rId5"/>
              </a:rPr>
              <a:t>SUMSearch</a:t>
            </a:r>
            <a:endParaRPr lang="en-GB">
              <a:hlinkClick r:id="rId6"/>
            </a:endParaRPr>
          </a:p>
          <a:p>
            <a:pPr lvl="1"/>
            <a:r>
              <a:rPr lang="en-GB">
                <a:hlinkClick r:id="rId6"/>
              </a:rPr>
              <a:t>DARE</a:t>
            </a:r>
            <a:endParaRPr lang="en-GB">
              <a:hlinkClick r:id="rId7"/>
            </a:endParaRPr>
          </a:p>
          <a:p>
            <a:pPr lvl="1"/>
            <a:r>
              <a:rPr lang="en-GB">
                <a:hlinkClick r:id="rId7"/>
              </a:rPr>
              <a:t>Evidence Based On-Call</a:t>
            </a:r>
            <a:endParaRPr lang="en-GB">
              <a:hlinkClick r:id="rId8"/>
            </a:endParaRPr>
          </a:p>
          <a:p>
            <a:pPr lvl="1"/>
            <a:r>
              <a:rPr lang="en-GB">
                <a:hlinkClick r:id="rId8"/>
              </a:rPr>
              <a:t>TRIPDatabase</a:t>
            </a:r>
            <a:endParaRPr lang="en-GB">
              <a:hlinkClick r:id="rId9"/>
            </a:endParaRPr>
          </a:p>
          <a:p>
            <a:pPr lvl="1"/>
            <a:r>
              <a:rPr lang="en-GB">
                <a:hlinkClick r:id="rId9"/>
              </a:rPr>
              <a:t>National Guideline Clearinghouse</a:t>
            </a:r>
            <a:endParaRPr lang="en-GB">
              <a:hlinkClick r:id="rId10"/>
            </a:endParaRPr>
          </a:p>
          <a:p>
            <a:pPr lvl="1"/>
            <a:r>
              <a:rPr lang="en-GB">
                <a:hlinkClick r:id="rId10"/>
              </a:rPr>
              <a:t>Agency for Health Care Research and Quality</a:t>
            </a:r>
            <a:endParaRPr lang="sr-Latn-CS"/>
          </a:p>
        </p:txBody>
      </p:sp>
    </p:spTree>
  </p:cSld>
  <p:clrMapOvr>
    <a:masterClrMapping/>
  </p:clrMapOvr>
  <p:transition advTm="46519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IT slajd predavanja">
  <a:themeElements>
    <a:clrScheme name="FIT slajd predavanja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FIT slajd predavanja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FIT slajd predavanja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FIT slajd predavanja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FIT slajd predavanja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FIT slajd predavanja</Template>
  <TotalTime>112</TotalTime>
  <Words>5872</Words>
  <Application>Microsoft Office PowerPoint</Application>
  <PresentationFormat>On-screen Show (4:3)</PresentationFormat>
  <Paragraphs>407</Paragraphs>
  <Slides>49</Slides>
  <Notes>49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49</vt:i4>
      </vt:variant>
    </vt:vector>
  </HeadingPairs>
  <TitlesOfParts>
    <vt:vector size="50" baseType="lpstr">
      <vt:lpstr>FIT slajd predavanja</vt:lpstr>
      <vt:lpstr>      МЕДИЦИНСКЕ БАЗЕ ПОДАТАКА</vt:lpstr>
      <vt:lpstr>Медицинска информација данас</vt:lpstr>
      <vt:lpstr>Почетна страница институције NIH при Министарству здравља SAD</vt:lpstr>
      <vt:lpstr>Страница са информацијама о здрављу које доносе NIH, SAD</vt:lpstr>
      <vt:lpstr>Страница највећег светског удружења неуролошких наука (http://www.sfn.org/) </vt:lpstr>
      <vt:lpstr>Преглед библиографских база података</vt:lpstr>
      <vt:lpstr>Преглед библиографских база података</vt:lpstr>
      <vt:lpstr>Преглед библиографских база података</vt:lpstr>
      <vt:lpstr>Преглед библиографских база података</vt:lpstr>
      <vt:lpstr>Преглед библиографских база података</vt:lpstr>
      <vt:lpstr>PubMed - http://www.pubmed.gov </vt:lpstr>
      <vt:lpstr>MEDLINE</vt:lpstr>
      <vt:lpstr>Шта је MeSH?</vt:lpstr>
      <vt:lpstr>Шта је MeSH?</vt:lpstr>
      <vt:lpstr>Шта је MeSH?</vt:lpstr>
      <vt:lpstr>Резултати претраге појма  ''Leukemia'' у MeSH-у </vt:lpstr>
      <vt:lpstr>Резултати претраге појма  ''Leukemia'' у PubMed </vt:lpstr>
      <vt:lpstr>Како се користи PubMed?</vt:lpstr>
      <vt:lpstr>Како се користи PubMed?</vt:lpstr>
      <vt:lpstr>Састављање упита претраживања</vt:lpstr>
      <vt:lpstr>Састављање упита претраживања</vt:lpstr>
      <vt:lpstr>Насловна страна PubMed (http://www.pubmed.gov )</vt:lpstr>
      <vt:lpstr>Место за унос претраживачког појма ("Query Box")</vt:lpstr>
      <vt:lpstr>Резултати претраживања за "helicobacter pylori"</vt:lpstr>
      <vt:lpstr>Приказивање више цитата кликом на поље Next</vt:lpstr>
      <vt:lpstr>Подешавање начина приказа резултата претраживања </vt:lpstr>
      <vt:lpstr>Снимање резултата претраживања у Clipboard </vt:lpstr>
      <vt:lpstr>Напредно претраживање</vt:lpstr>
      <vt:lpstr>Резултати за "helicobacter pylori" и "non-ulcer dyspepsia"</vt:lpstr>
      <vt:lpstr>Напредно претраживање</vt:lpstr>
      <vt:lpstr>Напредно претраживање </vt:lpstr>
      <vt:lpstr>Како се врши претрага по аутору рада? </vt:lpstr>
      <vt:lpstr>Претрага по аутору рада </vt:lpstr>
      <vt:lpstr>Тражење радова написаних од стране Bonnie W. Ramsey о терапији генима за пацијенте са цистичном фиброзом</vt:lpstr>
      <vt:lpstr>Тражење радова написаних од стране Joshua Lederberg-а </vt:lpstr>
      <vt:lpstr>Тражење радова написаних од стране аутора чије презиме је Brody</vt:lpstr>
      <vt:lpstr>Тражење цитата за радове о drosophila у часопису Molecular Biology of the Cell </vt:lpstr>
      <vt:lpstr>Коришћење Single Citation Matcher да пронађете цитате</vt:lpstr>
      <vt:lpstr>Da li ima nešto specijalno za kliničku pretragu?</vt:lpstr>
      <vt:lpstr>Категорије клиничке студије</vt:lpstr>
      <vt:lpstr>Тражење клиничких аспеката терапије генима за цистичну фиброзу</vt:lpstr>
      <vt:lpstr>Тражење терапије инхалацијом упале плућа </vt:lpstr>
      <vt:lpstr>Проналажење информација о анемији и генетских савета </vt:lpstr>
      <vt:lpstr>Објашњење резултата претраге</vt:lpstr>
      <vt:lpstr>Постављање ограничења (лимита)  у претраживању </vt:lpstr>
      <vt:lpstr>Резултати претраживања са укљученим ограничењима </vt:lpstr>
      <vt:lpstr>Резултати претраживања са укљученим ограничењима </vt:lpstr>
      <vt:lpstr>Приказивања абстракта</vt:lpstr>
      <vt:lpstr>Закључак </vt:lpstr>
    </vt:vector>
  </TitlesOfParts>
  <Company>MFK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NAZIV PREDAVANJA</dc:title>
  <dc:creator>ds</dc:creator>
  <cp:lastModifiedBy>User</cp:lastModifiedBy>
  <cp:revision>160</cp:revision>
  <dcterms:created xsi:type="dcterms:W3CDTF">2006-09-26T20:52:51Z</dcterms:created>
  <dcterms:modified xsi:type="dcterms:W3CDTF">2018-10-30T14:44:35Z</dcterms:modified>
</cp:coreProperties>
</file>